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
      <p:font typeface="Maven Pro"/>
      <p:regular r:id="rId31"/>
      <p:bold r:id="rId32"/>
    </p:embeddedFont>
    <p:embeddedFont>
      <p:font typeface="Tahom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Tahoma-regular.fntdata"/><Relationship Id="rId10" Type="http://schemas.openxmlformats.org/officeDocument/2006/relationships/slide" Target="slides/slide5.xml"/><Relationship Id="rId32" Type="http://schemas.openxmlformats.org/officeDocument/2006/relationships/font" Target="fonts/MavenPr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Tahom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0f34b07b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110f34b07bd_0_14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0f34b07bd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10f34b07bd_0_15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0f34b07b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110f34b07bd_0_18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11268d7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1111268d766_0_1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11268d76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1111268d766_0_3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11268d76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1111268d766_0_4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0f34b07b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0510" lvl="0" marL="270510" rtl="0" algn="l">
              <a:spcBef>
                <a:spcPts val="0"/>
              </a:spcBef>
              <a:spcAft>
                <a:spcPts val="0"/>
              </a:spcAft>
              <a:buClr>
                <a:schemeClr val="dk1"/>
              </a:buClr>
              <a:buSzPts val="1100"/>
              <a:buFont typeface="Arial"/>
              <a:buNone/>
            </a:pPr>
            <a:r>
              <a:rPr lang="ru" sz="1400">
                <a:solidFill>
                  <a:schemeClr val="dk1"/>
                </a:solidFill>
                <a:highlight>
                  <a:srgbClr val="D9EAD3"/>
                </a:highlight>
                <a:latin typeface="Times New Roman"/>
                <a:ea typeface="Times New Roman"/>
                <a:cs typeface="Times New Roman"/>
                <a:sym typeface="Times New Roman"/>
              </a:rPr>
              <a:t>6.	Constructivist theories of emotion.</a:t>
            </a:r>
            <a:endParaRPr sz="1400">
              <a:solidFill>
                <a:schemeClr val="dk1"/>
              </a:solidFill>
              <a:highlight>
                <a:srgbClr val="D9EAD3"/>
              </a:highlight>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opposed to basic emotion theories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not biologically determined, but socially costructed</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culturally specific, not universal</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then there are a lot of terms from diffrent cultures - like fago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(1) Emotions are complex syndromes comprising diverse, semi-autonomous</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components (physiological, behavioral, cognitive, etc.)</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This is called a componential approach.</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(2) No one component is essential to the whole.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This is called nonessentialism.</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(3) Social beliefs and rules are primary principles by which the various</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components are organized into wholes.</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Whereas evolutionary psychologists study the function of emotion and appraisal theorists study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why different people have different emotions in the same circumstances, psychological con-</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structionism tries to explain the huge variation—both within and across individuals—in how</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emotions look and feel (Barrett, 2006; Cunningham &amp; Brosch, 2012; Kirkland &amp; Cunningham,</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2012; Lindquist &amp; Gendron, 2013; Russell, 2003, 2009; Widen, 2013). These theorists ask questions like is there really such a thing as anger, or are there actually many different experiences that we call “anger,” just for convenience’s sake? Psychological constructionists treat variability in emotion language, knowledge, and responding as indications that the things we call “sadness” and “disgust,” for example, are created in the mind of the person experiencing the</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emotion at that time; emotions are first and foremost psychological realities.</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An interest in the construction of specific emotions can be traced in part to the Two-Factor</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Theory of emotion, which we encountered earlier in the chapter, but even more strongly to the writings of William James</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From a constructionist perspective, emotions are not elicited by signal stimuli, but through principles of associative learning (Barrett &amp; Bliss-Moreau, 2009). For instance, if a child sees a parent express pain at being bitten by a dog, the dog will come to produce generally negative feelings in the child. The novel contribution of psychological constructionists is the causes of specific emotions: specific emotions are caused by applying learned categories to experience. Whether or not experience is categorized as an emotion depends upon many things, including the individual’s own knowledge and sophistication about emotion (Kashdan, Barrett, &amp; McKnight, 2015), as well as the cultural and linguistic context in which the individual lives (Tsai, Simeonova, &amp; Watanabe,</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2004). Once categorization gets going, moreover things get interesting.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Categorization is the mental process that takes experience and gives it structure and meaning</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Constructionist theories can easily account for similarity and variation in experiences of</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emotions across cultures. Some emotion categories exist across most societies, perhaps because</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they relate to universal concerns that arise from living in large, complex groups. Other emotion</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categories are culture specific and perhaps exist to solve problems associated with the ecological challenges or social values of that particular group.</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100"/>
              </a:spcBef>
              <a:spcAft>
                <a:spcPts val="0"/>
              </a:spcAft>
              <a:buClr>
                <a:schemeClr val="dk1"/>
              </a:buClr>
              <a:buSzPts val="1100"/>
              <a:buFont typeface="Arial"/>
              <a:buNone/>
            </a:pPr>
            <a:r>
              <a:rPr lang="ru" sz="1200">
                <a:solidFill>
                  <a:srgbClr val="FF0000"/>
                </a:solidFill>
                <a:latin typeface="Times New Roman"/>
                <a:ea typeface="Times New Roman"/>
                <a:cs typeface="Times New Roman"/>
                <a:sym typeface="Times New Roman"/>
              </a:rPr>
              <a:t>Niedenthal, P. M., &amp; Ric, F. (2017). Psychology of emotion. 2nd ed. New York and London: Routledge.</a:t>
            </a:r>
            <a:endParaRPr sz="1200">
              <a:solidFill>
                <a:srgbClr val="FF0000"/>
              </a:solidFill>
              <a:latin typeface="Times New Roman"/>
              <a:ea typeface="Times New Roman"/>
              <a:cs typeface="Times New Roman"/>
              <a:sym typeface="Times New Roman"/>
            </a:endParaRPr>
          </a:p>
          <a:p>
            <a:pPr indent="0" lvl="0" marL="0" rtl="0" algn="l">
              <a:lnSpc>
                <a:spcPct val="115000"/>
              </a:lnSpc>
              <a:spcBef>
                <a:spcPts val="1100"/>
              </a:spcBef>
              <a:spcAft>
                <a:spcPts val="0"/>
              </a:spcAft>
              <a:buClr>
                <a:schemeClr val="dk1"/>
              </a:buClr>
              <a:buSzPts val="1100"/>
              <a:buFont typeface="Arial"/>
              <a:buNone/>
            </a:pPr>
            <a:r>
              <a:rPr lang="ru" sz="1200">
                <a:solidFill>
                  <a:srgbClr val="FF0000"/>
                </a:solidFill>
                <a:latin typeface="Times New Roman"/>
                <a:ea typeface="Times New Roman"/>
                <a:cs typeface="Times New Roman"/>
                <a:sym typeface="Times New Roman"/>
              </a:rPr>
              <a:t>Pp. 4–19.</a:t>
            </a:r>
            <a:endParaRPr sz="1200">
              <a:solidFill>
                <a:srgbClr val="FF0000"/>
              </a:solidFill>
              <a:latin typeface="Times New Roman"/>
              <a:ea typeface="Times New Roman"/>
              <a:cs typeface="Times New Roman"/>
              <a:sym typeface="Times New Roman"/>
            </a:endParaRPr>
          </a:p>
          <a:p>
            <a:pPr indent="0" lvl="0" marL="0" rtl="0" algn="l">
              <a:spcBef>
                <a:spcPts val="1100"/>
              </a:spcBef>
              <a:spcAft>
                <a:spcPts val="0"/>
              </a:spcAft>
              <a:buNone/>
            </a:pPr>
            <a:r>
              <a:t/>
            </a:r>
            <a:endParaRPr/>
          </a:p>
        </p:txBody>
      </p:sp>
      <p:sp>
        <p:nvSpPr>
          <p:cNvPr id="392" name="Google Shape;392;g110f34b07bd_0_19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11268d76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0510" lvl="0" marL="270510" rtl="0" algn="l">
              <a:spcBef>
                <a:spcPts val="0"/>
              </a:spcBef>
              <a:spcAft>
                <a:spcPts val="0"/>
              </a:spcAft>
              <a:buClr>
                <a:schemeClr val="dk1"/>
              </a:buClr>
              <a:buSzPts val="1100"/>
              <a:buFont typeface="Arial"/>
              <a:buNone/>
            </a:pPr>
            <a:r>
              <a:rPr lang="ru" sz="1400">
                <a:solidFill>
                  <a:schemeClr val="dk1"/>
                </a:solidFill>
                <a:highlight>
                  <a:srgbClr val="D9EAD3"/>
                </a:highlight>
                <a:latin typeface="Times New Roman"/>
                <a:ea typeface="Times New Roman"/>
                <a:cs typeface="Times New Roman"/>
                <a:sym typeface="Times New Roman"/>
              </a:rPr>
              <a:t>6.	Constructivist theories of emotion.</a:t>
            </a:r>
            <a:endParaRPr sz="1400">
              <a:solidFill>
                <a:schemeClr val="dk1"/>
              </a:solidFill>
              <a:highlight>
                <a:srgbClr val="D9EAD3"/>
              </a:highlight>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opposed to basic emotion theories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not biologically determined, but socially costructed</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culturally specific, not universal</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then there are a lot of terms from diffrent cultures - like fago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(1) Emotions are complex syndromes comprising diverse, semi-autonomous</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components (physiological, behavioral, cognitive, etc.)</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This is called a componential approach.</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(2) No one component is essential to the whole.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This is called nonessentialism.</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(3) Social beliefs and rules are primary principles by which the various</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400">
                <a:solidFill>
                  <a:schemeClr val="dk1"/>
                </a:solidFill>
                <a:latin typeface="Times New Roman"/>
                <a:ea typeface="Times New Roman"/>
                <a:cs typeface="Times New Roman"/>
                <a:sym typeface="Times New Roman"/>
              </a:rPr>
              <a:t>components are organized into wholes.</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Whereas evolutionary psychologists study the function of emotion and appraisal theorists study</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why different people have different emotions in the same circumstances, psychological con-</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structionism tries to explain the huge variation—both within and across individuals—in how</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emotions look and feel (Barrett, 2006; Cunningham &amp; Brosch, 2012; Kirkland &amp; Cunningham,</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2012; Lindquist &amp; Gendron, 2013; Russell, 2003, 2009; Widen, 2013). These theorists ask questions like is there really such a thing as anger, or are there actually many different experiences that we call “anger,” just for convenience’s sake? Psychological constructionists treat variability in emotion language, knowledge, and responding as indications that the things we call “sadness” and “disgust,” for example, are created in the mind of the person experiencing the</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emotion at that time; emotions are first and foremost psychological realities.</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An interest in the construction of specific emotions can be traced in part to the Two-Factor</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Theory of emotion, which we encountered earlier in the chapter, but even more strongly to the writings of William James</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From a constructionist perspective, emotions are not elicited by signal stimuli, but through principles of associative learning (Barrett &amp; Bliss-Moreau, 2009). For instance, if a child sees a parent express pain at being bitten by a dog, the dog will come to produce generally negative feelings in the child. The novel contribution of psychological constructionists is the causes of specific emotions: specific emotions are caused by applying learned categories to experience. Whether or not experience is categorized as an emotion depends upon many things, including the individual’s own knowledge and sophistication about emotion (Kashdan, Barrett, &amp; McKnight, 2015), as well as the cultural and linguistic context in which the individual lives (Tsai, Simeonova, &amp; Watanabe,</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2004). Once categorization gets going, moreover things get interesting.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Categorization is the mental process that takes experience and gives it structure and meaning</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Constructionist theories can easily account for similarity and variation in experiences of</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emotions across cultures. Some emotion categories exist across most societies, perhaps because</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they relate to universal concerns that arise from living in large, complex groups. Other emotion</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rPr lang="ru" sz="1200">
                <a:solidFill>
                  <a:schemeClr val="dk1"/>
                </a:solidFill>
                <a:latin typeface="Times New Roman"/>
                <a:ea typeface="Times New Roman"/>
                <a:cs typeface="Times New Roman"/>
                <a:sym typeface="Times New Roman"/>
              </a:rPr>
              <a:t>categories are culture specific and perhaps exist to solve problems associated with the ecological challenges or social values of that particular group.</a:t>
            </a:r>
            <a:endParaRPr sz="1200">
              <a:solidFill>
                <a:schemeClr val="dk1"/>
              </a:solidFill>
              <a:latin typeface="Times New Roman"/>
              <a:ea typeface="Times New Roman"/>
              <a:cs typeface="Times New Roman"/>
              <a:sym typeface="Times New Roman"/>
            </a:endParaRPr>
          </a:p>
          <a:p>
            <a:pPr indent="-270510" lvl="0" marL="27051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1100"/>
              </a:spcBef>
              <a:spcAft>
                <a:spcPts val="0"/>
              </a:spcAft>
              <a:buClr>
                <a:schemeClr val="dk1"/>
              </a:buClr>
              <a:buSzPts val="1100"/>
              <a:buFont typeface="Arial"/>
              <a:buNone/>
            </a:pPr>
            <a:r>
              <a:rPr lang="ru" sz="1200">
                <a:solidFill>
                  <a:srgbClr val="FF0000"/>
                </a:solidFill>
                <a:latin typeface="Times New Roman"/>
                <a:ea typeface="Times New Roman"/>
                <a:cs typeface="Times New Roman"/>
                <a:sym typeface="Times New Roman"/>
              </a:rPr>
              <a:t>Niedenthal, P. M., &amp; Ric, F. (2017). Psychology of emotion. 2nd ed. New York and London: Routledge.</a:t>
            </a:r>
            <a:endParaRPr sz="1200">
              <a:solidFill>
                <a:srgbClr val="FF0000"/>
              </a:solidFill>
              <a:latin typeface="Times New Roman"/>
              <a:ea typeface="Times New Roman"/>
              <a:cs typeface="Times New Roman"/>
              <a:sym typeface="Times New Roman"/>
            </a:endParaRPr>
          </a:p>
          <a:p>
            <a:pPr indent="0" lvl="0" marL="0" rtl="0" algn="l">
              <a:lnSpc>
                <a:spcPct val="115000"/>
              </a:lnSpc>
              <a:spcBef>
                <a:spcPts val="1100"/>
              </a:spcBef>
              <a:spcAft>
                <a:spcPts val="0"/>
              </a:spcAft>
              <a:buClr>
                <a:schemeClr val="dk1"/>
              </a:buClr>
              <a:buSzPts val="1100"/>
              <a:buFont typeface="Arial"/>
              <a:buNone/>
            </a:pPr>
            <a:r>
              <a:rPr lang="ru" sz="1200">
                <a:solidFill>
                  <a:srgbClr val="FF0000"/>
                </a:solidFill>
                <a:latin typeface="Times New Roman"/>
                <a:ea typeface="Times New Roman"/>
                <a:cs typeface="Times New Roman"/>
                <a:sym typeface="Times New Roman"/>
              </a:rPr>
              <a:t>Pp. 4–19.</a:t>
            </a:r>
            <a:endParaRPr sz="1200">
              <a:solidFill>
                <a:srgbClr val="FF0000"/>
              </a:solidFill>
              <a:latin typeface="Times New Roman"/>
              <a:ea typeface="Times New Roman"/>
              <a:cs typeface="Times New Roman"/>
              <a:sym typeface="Times New Roman"/>
            </a:endParaRPr>
          </a:p>
          <a:p>
            <a:pPr indent="0" lvl="0" marL="0" rtl="0" algn="l">
              <a:spcBef>
                <a:spcPts val="1100"/>
              </a:spcBef>
              <a:spcAft>
                <a:spcPts val="0"/>
              </a:spcAft>
              <a:buNone/>
            </a:pPr>
            <a:r>
              <a:t/>
            </a:r>
            <a:endParaRPr/>
          </a:p>
        </p:txBody>
      </p:sp>
      <p:sp>
        <p:nvSpPr>
          <p:cNvPr id="402" name="Google Shape;402;g1111268d766_0_5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11268d76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111268d76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11268d76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1111268d766_0_6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0f34b07b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10f34b07bd_0_110: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0f34b07b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110f34b07bd_0_20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0f34b07bd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10f34b07bd_0_256: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0f34b07b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10f34b07bd_0_117: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0f34b07b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rPr>
              <a:t>В своей теории американский психолог Сильван Соломон Томкинс (1911-1991) рассматривает специфику отдельных эмоциональных переживаний. Теория допускает существование десяти основных (фундаментальных) эмоций. Они имеют: 1) специфический нервный субстрат, 2) характерные нервно-мышечные комплексы, 3) отличное от других феноменологическое качество. Для различения эмоций необходим учет этих трех факторов. Ниже приводится краткая характеристика основных эмоций</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ru" sz="1200">
                <a:solidFill>
                  <a:schemeClr val="dk1"/>
                </a:solidFill>
              </a:rPr>
              <a:t>6. </a:t>
            </a:r>
            <a:r>
              <a:rPr b="1" lang="ru" sz="1200">
                <a:solidFill>
                  <a:schemeClr val="dk1"/>
                </a:solidFill>
              </a:rPr>
              <a:t>Отвращение</a:t>
            </a:r>
            <a:r>
              <a:rPr lang="ru" sz="1200">
                <a:solidFill>
                  <a:schemeClr val="dk1"/>
                </a:solidFill>
              </a:rPr>
              <a:t>— отрицательное эмоциональное состояние, вызываемое объектами (предметами, людьми, обстоятельствами и т. д.), соприкосновение с которыми вступает в резкое противоречие с идеологическими, нравственными или эстетическими принципами и установками субъекта. Отвращение вызывает стремление избавиться от чего-либо или кого-либо.</a:t>
            </a:r>
            <a:endParaRPr sz="1200">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ru" sz="1200">
                <a:solidFill>
                  <a:schemeClr val="dk1"/>
                </a:solidFill>
              </a:rPr>
              <a:t>7. </a:t>
            </a:r>
            <a:r>
              <a:rPr b="1" lang="ru" sz="1200">
                <a:solidFill>
                  <a:schemeClr val="dk1"/>
                </a:solidFill>
              </a:rPr>
              <a:t>Презрение</a:t>
            </a:r>
            <a:r>
              <a:rPr lang="ru" sz="1200">
                <a:solidFill>
                  <a:schemeClr val="dk1"/>
                </a:solidFill>
              </a:rPr>
              <a:t>— отрицательное эмоциональное состояние, возникающее в межличностных взаимоотношениях и порождаемое рассогласованием жизненных позиций, взглядов и поведения субъекта с жизненными позициями, взглядами и поведением объекта чувства. Презрение может служить средством подготовки к встрече с опасным противником; связано с чувством собственного превосходства; “холодная” эмоция, ведущая к деперсонализации индивида или группы, к которым эта эмоция относится. Гнев, презрение и отвращение часто идут рука об руку и поэтому называются враждебной триадой.</a:t>
            </a:r>
            <a:endParaRPr sz="1200">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ru" sz="1200">
                <a:solidFill>
                  <a:schemeClr val="dk1"/>
                </a:solidFill>
              </a:rPr>
              <a:t>8. </a:t>
            </a:r>
            <a:r>
              <a:rPr b="1" lang="ru" sz="1200">
                <a:solidFill>
                  <a:schemeClr val="dk1"/>
                </a:solidFill>
              </a:rPr>
              <a:t>Страх</a:t>
            </a:r>
            <a:r>
              <a:rPr lang="ru" sz="1200">
                <a:solidFill>
                  <a:schemeClr val="dk1"/>
                </a:solidFill>
              </a:rPr>
              <a:t>— отрицательное эмоциональное состояние, вызываемое информацией о реальной или воображаемой опасности; связан с неуверенностью и дурными предчувствиями.</a:t>
            </a:r>
            <a:endParaRPr sz="1200">
              <a:solidFill>
                <a:schemeClr val="dk1"/>
              </a:solidFill>
            </a:endParaRPr>
          </a:p>
          <a:p>
            <a:pPr indent="0" lvl="0" marL="0" marR="381000" rtl="0" algn="l">
              <a:lnSpc>
                <a:spcPct val="115000"/>
              </a:lnSpc>
              <a:spcBef>
                <a:spcPts val="1200"/>
              </a:spcBef>
              <a:spcAft>
                <a:spcPts val="0"/>
              </a:spcAft>
              <a:buClr>
                <a:schemeClr val="dk1"/>
              </a:buClr>
              <a:buSzPts val="1100"/>
              <a:buFont typeface="Arial"/>
              <a:buNone/>
            </a:pPr>
            <a:r>
              <a:rPr lang="ru" sz="1200">
                <a:solidFill>
                  <a:schemeClr val="dk1"/>
                </a:solidFill>
              </a:rPr>
              <a:t>9. </a:t>
            </a:r>
            <a:r>
              <a:rPr b="1" lang="ru" sz="1200">
                <a:solidFill>
                  <a:schemeClr val="dk1"/>
                </a:solidFill>
              </a:rPr>
              <a:t>Стыд</a:t>
            </a:r>
            <a:r>
              <a:rPr lang="ru" sz="1200">
                <a:solidFill>
                  <a:schemeClr val="dk1"/>
                </a:solidFill>
              </a:rPr>
              <a:t>— отрицательное состояние, выражающееся в осознании несоответствия собственных помыслов, поступков и внешности ожиданиям окружающих и собственным представлениям о подобающем поведении и внешнем облике. Стыд вызывает желание спрятаться, исчезнуть; может быть связан с чувством бездарности.</a:t>
            </a:r>
            <a:endParaRPr sz="1200">
              <a:solidFill>
                <a:schemeClr val="dk1"/>
              </a:solidFill>
            </a:endParaRPr>
          </a:p>
          <a:p>
            <a:pPr indent="0" lvl="0" marL="101600" marR="482600" rtl="0" algn="ctr">
              <a:lnSpc>
                <a:spcPct val="97500"/>
              </a:lnSpc>
              <a:spcBef>
                <a:spcPts val="1200"/>
              </a:spcBef>
              <a:spcAft>
                <a:spcPts val="0"/>
              </a:spcAft>
              <a:buClr>
                <a:schemeClr val="dk1"/>
              </a:buClr>
              <a:buSzPts val="1100"/>
              <a:buFont typeface="Arial"/>
              <a:buNone/>
            </a:pPr>
            <a:r>
              <a:rPr lang="ru" sz="1000">
                <a:solidFill>
                  <a:srgbClr val="FFFFFF"/>
                </a:solidFill>
              </a:rPr>
              <a:t>+</a:t>
            </a:r>
            <a:endParaRPr sz="1000">
              <a:solidFill>
                <a:srgbClr val="FFFFFF"/>
              </a:solidFill>
            </a:endParaRPr>
          </a:p>
          <a:p>
            <a:pPr indent="0" lvl="0" marL="50800" marR="431800" rtl="0" algn="ctr">
              <a:lnSpc>
                <a:spcPct val="97500"/>
              </a:lnSpc>
              <a:spcBef>
                <a:spcPts val="1200"/>
              </a:spcBef>
              <a:spcAft>
                <a:spcPts val="0"/>
              </a:spcAft>
              <a:buClr>
                <a:schemeClr val="dk1"/>
              </a:buClr>
              <a:buSzPts val="1100"/>
              <a:buFont typeface="Arial"/>
              <a:buNone/>
            </a:pPr>
            <a:r>
              <a:rPr lang="ru" sz="1200">
                <a:solidFill>
                  <a:schemeClr val="dk1"/>
                </a:solidFill>
              </a:rPr>
              <a:t>10. </a:t>
            </a:r>
            <a:r>
              <a:rPr b="1" lang="ru" sz="1200">
                <a:solidFill>
                  <a:schemeClr val="dk1"/>
                </a:solidFill>
              </a:rPr>
              <a:t>Вина</a:t>
            </a:r>
            <a:r>
              <a:rPr lang="ru" sz="1200">
                <a:solidFill>
                  <a:schemeClr val="dk1"/>
                </a:solidFill>
              </a:rPr>
              <a:t>связана со стыдом, однако стыд может появиться из-за любых ошибок, а чувство вины возникает при нарушениях морального, этического или религиозного характера в ситуациях, в которых субъект чувствует свою личную ответственность за происходящее.</a:t>
            </a:r>
            <a:endParaRPr sz="1200">
              <a:solidFill>
                <a:schemeClr val="dk1"/>
              </a:solidFill>
            </a:endParaRPr>
          </a:p>
          <a:p>
            <a:pPr indent="0" lvl="0" marL="0" rtl="0" algn="l">
              <a:spcBef>
                <a:spcPts val="120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307" name="Google Shape;307;g110f34b07bd_0_122: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0f34b07b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10f34b07bd_0_13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0f34b07b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10f34b07bd_0_138: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0f34b07b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10f34b07bd_0_143: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11268d76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111268d766_0_11: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0f34b07b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110f34b07bd_0_174:notes"/>
          <p:cNvSpPr/>
          <p:nvPr>
            <p:ph idx="2" type="sldImg"/>
          </p:nvPr>
        </p:nvSpPr>
        <p:spPr>
          <a:xfrm>
            <a:off x="1143225" y="685800"/>
            <a:ext cx="45723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 name="Shape 273"/>
        <p:cNvGrpSpPr/>
        <p:nvPr/>
      </p:nvGrpSpPr>
      <p:grpSpPr>
        <a:xfrm>
          <a:off x="0" y="0"/>
          <a:ext cx="0" cy="0"/>
          <a:chOff x="0" y="0"/>
          <a:chExt cx="0" cy="0"/>
        </a:xfrm>
      </p:grpSpPr>
      <p:sp>
        <p:nvSpPr>
          <p:cNvPr id="274" name="Google Shape;274;p13"/>
          <p:cNvSpPr txBox="1"/>
          <p:nvPr>
            <p:ph type="title"/>
          </p:nvPr>
        </p:nvSpPr>
        <p:spPr>
          <a:xfrm>
            <a:off x="1126426" y="95822"/>
            <a:ext cx="6891000" cy="1117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2700">
                <a:solidFill>
                  <a:schemeClr val="dk1"/>
                </a:solidFill>
                <a:latin typeface="Georgia"/>
                <a:ea typeface="Georgia"/>
                <a:cs typeface="Georgia"/>
                <a:sym typeface="Georgi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5" name="Google Shape;275;p13"/>
          <p:cNvSpPr txBox="1"/>
          <p:nvPr>
            <p:ph idx="1" type="body"/>
          </p:nvPr>
        </p:nvSpPr>
        <p:spPr>
          <a:xfrm>
            <a:off x="1030034" y="1259681"/>
            <a:ext cx="7083900" cy="30255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300"/>
              <a:buNone/>
              <a:defRPr b="1" i="0" sz="2100">
                <a:solidFill>
                  <a:schemeClr val="dk1"/>
                </a:solidFill>
                <a:latin typeface="Times New Roman"/>
                <a:ea typeface="Times New Roman"/>
                <a:cs typeface="Times New Roman"/>
                <a:sym typeface="Times New Roman"/>
              </a:defRPr>
            </a:lvl1pPr>
            <a:lvl2pPr indent="-228600" lvl="1" marL="914400" rtl="0" algn="l">
              <a:spcBef>
                <a:spcPts val="1200"/>
              </a:spcBef>
              <a:spcAft>
                <a:spcPts val="0"/>
              </a:spcAft>
              <a:buSzPts val="1100"/>
              <a:buNone/>
              <a:defRPr/>
            </a:lvl2pPr>
            <a:lvl3pPr indent="-228600" lvl="2" marL="1371600" rtl="0" algn="l">
              <a:spcBef>
                <a:spcPts val="1200"/>
              </a:spcBef>
              <a:spcAft>
                <a:spcPts val="0"/>
              </a:spcAft>
              <a:buSzPts val="1100"/>
              <a:buNone/>
              <a:defRPr/>
            </a:lvl3pPr>
            <a:lvl4pPr indent="-228600" lvl="3" marL="1828800" rtl="0" algn="l">
              <a:spcBef>
                <a:spcPts val="1200"/>
              </a:spcBef>
              <a:spcAft>
                <a:spcPts val="0"/>
              </a:spcAft>
              <a:buSzPts val="1100"/>
              <a:buNone/>
              <a:defRPr/>
            </a:lvl4pPr>
            <a:lvl5pPr indent="-228600" lvl="4" marL="2286000" rtl="0" algn="l">
              <a:spcBef>
                <a:spcPts val="1200"/>
              </a:spcBef>
              <a:spcAft>
                <a:spcPts val="0"/>
              </a:spcAft>
              <a:buSzPts val="1100"/>
              <a:buNone/>
              <a:defRPr/>
            </a:lvl5pPr>
            <a:lvl6pPr indent="-228600" lvl="5" marL="2743200" rtl="0" algn="l">
              <a:spcBef>
                <a:spcPts val="1200"/>
              </a:spcBef>
              <a:spcAft>
                <a:spcPts val="0"/>
              </a:spcAft>
              <a:buSzPts val="1100"/>
              <a:buNone/>
              <a:defRPr/>
            </a:lvl6pPr>
            <a:lvl7pPr indent="-228600" lvl="6" marL="3200400" rtl="0" algn="l">
              <a:spcBef>
                <a:spcPts val="1200"/>
              </a:spcBef>
              <a:spcAft>
                <a:spcPts val="0"/>
              </a:spcAft>
              <a:buSzPts val="1100"/>
              <a:buNone/>
              <a:defRPr/>
            </a:lvl7pPr>
            <a:lvl8pPr indent="-228600" lvl="7" marL="3657600" rtl="0" algn="l">
              <a:spcBef>
                <a:spcPts val="1200"/>
              </a:spcBef>
              <a:spcAft>
                <a:spcPts val="0"/>
              </a:spcAft>
              <a:buSzPts val="1100"/>
              <a:buNone/>
              <a:defRPr/>
            </a:lvl8pPr>
            <a:lvl9pPr indent="-228600" lvl="8" marL="4114800" rtl="0" algn="l">
              <a:spcBef>
                <a:spcPts val="1200"/>
              </a:spcBef>
              <a:spcAft>
                <a:spcPts val="1200"/>
              </a:spcAft>
              <a:buSzPts val="1100"/>
              <a:buNone/>
              <a:defRPr/>
            </a:lvl9pPr>
          </a:lstStyle>
          <a:p/>
        </p:txBody>
      </p:sp>
      <p:sp>
        <p:nvSpPr>
          <p:cNvPr id="276" name="Google Shape;276;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7" name="Google Shape;277;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8" name="Google Shape;278;p1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9" name="Shape 279"/>
        <p:cNvGrpSpPr/>
        <p:nvPr/>
      </p:nvGrpSpPr>
      <p:grpSpPr>
        <a:xfrm>
          <a:off x="0" y="0"/>
          <a:ext cx="0" cy="0"/>
          <a:chOff x="0" y="0"/>
          <a:chExt cx="0" cy="0"/>
        </a:xfrm>
      </p:grpSpPr>
      <p:sp>
        <p:nvSpPr>
          <p:cNvPr id="280" name="Google Shape;280;p14"/>
          <p:cNvSpPr txBox="1"/>
          <p:nvPr>
            <p:ph type="title"/>
          </p:nvPr>
        </p:nvSpPr>
        <p:spPr>
          <a:xfrm>
            <a:off x="1126426" y="95822"/>
            <a:ext cx="6891000" cy="1117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0" i="0" sz="2700">
                <a:solidFill>
                  <a:schemeClr val="dk1"/>
                </a:solidFill>
                <a:latin typeface="Georgia"/>
                <a:ea typeface="Georgia"/>
                <a:cs typeface="Georgia"/>
                <a:sym typeface="Georgi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 name="Google Shape;281;p1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2" name="Google Shape;282;p1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3" name="Google Shape;283;p1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ru"/>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2.jpg"/><Relationship Id="rId5"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5"/>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ru">
                <a:latin typeface="Tahoma"/>
                <a:ea typeface="Tahoma"/>
                <a:cs typeface="Tahoma"/>
                <a:sym typeface="Tahoma"/>
              </a:rPr>
              <a:t>Теория базовых эмоций. Критика. Конструктивизм</a:t>
            </a:r>
            <a:endParaRPr>
              <a:latin typeface="Tahoma"/>
              <a:ea typeface="Tahoma"/>
              <a:cs typeface="Tahoma"/>
              <a:sym typeface="Tahoma"/>
            </a:endParaRPr>
          </a:p>
        </p:txBody>
      </p:sp>
      <p:sp>
        <p:nvSpPr>
          <p:cNvPr id="289" name="Google Shape;289;p15"/>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latin typeface="Tahoma"/>
                <a:ea typeface="Tahoma"/>
                <a:cs typeface="Tahoma"/>
                <a:sym typeface="Tahoma"/>
              </a:rPr>
              <a:t>Лагерева Анна</a:t>
            </a:r>
            <a:endParaRPr>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3" name="Shape 353"/>
        <p:cNvGrpSpPr/>
        <p:nvPr/>
      </p:nvGrpSpPr>
      <p:grpSpPr>
        <a:xfrm>
          <a:off x="0" y="0"/>
          <a:ext cx="0" cy="0"/>
          <a:chOff x="0" y="0"/>
          <a:chExt cx="0" cy="0"/>
        </a:xfrm>
      </p:grpSpPr>
      <p:sp>
        <p:nvSpPr>
          <p:cNvPr id="354" name="Google Shape;354;p24"/>
          <p:cNvSpPr txBox="1"/>
          <p:nvPr>
            <p:ph type="title"/>
          </p:nvPr>
        </p:nvSpPr>
        <p:spPr>
          <a:xfrm>
            <a:off x="1324850" y="435825"/>
            <a:ext cx="7403400" cy="3795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ru" sz="2400">
                <a:latin typeface="Tahoma"/>
                <a:ea typeface="Tahoma"/>
                <a:cs typeface="Tahoma"/>
                <a:sym typeface="Tahoma"/>
              </a:rPr>
              <a:t>Эмоциональные экспрессии базовых эмоций</a:t>
            </a:r>
            <a:endParaRPr sz="2400">
              <a:latin typeface="Tahoma"/>
              <a:ea typeface="Tahoma"/>
              <a:cs typeface="Tahoma"/>
              <a:sym typeface="Tahoma"/>
            </a:endParaRPr>
          </a:p>
        </p:txBody>
      </p:sp>
      <p:sp>
        <p:nvSpPr>
          <p:cNvPr id="355" name="Google Shape;355;p24"/>
          <p:cNvSpPr/>
          <p:nvPr/>
        </p:nvSpPr>
        <p:spPr>
          <a:xfrm>
            <a:off x="1514475" y="1215008"/>
            <a:ext cx="2463000" cy="3780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56" name="Google Shape;356;p24"/>
          <p:cNvSpPr/>
          <p:nvPr/>
        </p:nvSpPr>
        <p:spPr>
          <a:xfrm>
            <a:off x="5057775" y="1215008"/>
            <a:ext cx="2430000" cy="378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0" name="Shape 360"/>
        <p:cNvGrpSpPr/>
        <p:nvPr/>
      </p:nvGrpSpPr>
      <p:grpSpPr>
        <a:xfrm>
          <a:off x="0" y="0"/>
          <a:ext cx="0" cy="0"/>
          <a:chOff x="0" y="0"/>
          <a:chExt cx="0" cy="0"/>
        </a:xfrm>
      </p:grpSpPr>
      <p:sp>
        <p:nvSpPr>
          <p:cNvPr id="361" name="Google Shape;361;p25"/>
          <p:cNvSpPr txBox="1"/>
          <p:nvPr>
            <p:ph type="title"/>
          </p:nvPr>
        </p:nvSpPr>
        <p:spPr>
          <a:xfrm>
            <a:off x="1217675" y="380300"/>
            <a:ext cx="7062600" cy="379500"/>
          </a:xfrm>
          <a:prstGeom prst="rect">
            <a:avLst/>
          </a:prstGeom>
          <a:noFill/>
          <a:ln>
            <a:noFill/>
          </a:ln>
        </p:spPr>
        <p:txBody>
          <a:bodyPr anchorCtr="0" anchor="t" bIns="0" lIns="0" spcFirstLastPara="1" rIns="0" wrap="square" tIns="10000">
            <a:spAutoFit/>
          </a:bodyPr>
          <a:lstStyle/>
          <a:p>
            <a:pPr indent="0" lvl="0" marL="12700" rtl="0" algn="l">
              <a:spcBef>
                <a:spcPts val="0"/>
              </a:spcBef>
              <a:spcAft>
                <a:spcPts val="0"/>
              </a:spcAft>
              <a:buClr>
                <a:schemeClr val="dk1"/>
              </a:buClr>
              <a:buFont typeface="Arial"/>
              <a:buNone/>
            </a:pPr>
            <a:r>
              <a:rPr lang="ru" sz="2400">
                <a:latin typeface="Tahoma"/>
                <a:ea typeface="Tahoma"/>
                <a:cs typeface="Tahoma"/>
                <a:sym typeface="Tahoma"/>
              </a:rPr>
              <a:t>Эмоциональные экспрессии базовых эмоций</a:t>
            </a:r>
            <a:endParaRPr sz="2400">
              <a:latin typeface="Tahoma"/>
              <a:ea typeface="Tahoma"/>
              <a:cs typeface="Tahoma"/>
              <a:sym typeface="Tahoma"/>
            </a:endParaRPr>
          </a:p>
        </p:txBody>
      </p:sp>
      <p:sp>
        <p:nvSpPr>
          <p:cNvPr id="362" name="Google Shape;362;p25"/>
          <p:cNvSpPr/>
          <p:nvPr/>
        </p:nvSpPr>
        <p:spPr>
          <a:xfrm>
            <a:off x="1034699" y="1231674"/>
            <a:ext cx="2052900" cy="296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63" name="Google Shape;363;p25"/>
          <p:cNvSpPr/>
          <p:nvPr/>
        </p:nvSpPr>
        <p:spPr>
          <a:xfrm>
            <a:off x="3451417" y="1231674"/>
            <a:ext cx="2052900" cy="2969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64" name="Google Shape;364;p25"/>
          <p:cNvSpPr/>
          <p:nvPr/>
        </p:nvSpPr>
        <p:spPr>
          <a:xfrm>
            <a:off x="5868162" y="1292449"/>
            <a:ext cx="2025600" cy="2969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8" name="Shape 368"/>
        <p:cNvGrpSpPr/>
        <p:nvPr/>
      </p:nvGrpSpPr>
      <p:grpSpPr>
        <a:xfrm>
          <a:off x="0" y="0"/>
          <a:ext cx="0" cy="0"/>
          <a:chOff x="0" y="0"/>
          <a:chExt cx="0" cy="0"/>
        </a:xfrm>
      </p:grpSpPr>
      <p:sp>
        <p:nvSpPr>
          <p:cNvPr id="369" name="Google Shape;369;p26"/>
          <p:cNvSpPr txBox="1"/>
          <p:nvPr>
            <p:ph type="title"/>
          </p:nvPr>
        </p:nvSpPr>
        <p:spPr>
          <a:xfrm>
            <a:off x="4686110" y="121730"/>
            <a:ext cx="4036800" cy="1148400"/>
          </a:xfrm>
          <a:prstGeom prst="rect">
            <a:avLst/>
          </a:prstGeom>
          <a:noFill/>
          <a:ln>
            <a:noFill/>
          </a:ln>
        </p:spPr>
        <p:txBody>
          <a:bodyPr anchorCtr="0" anchor="t" bIns="0" lIns="0" spcFirstLastPara="1" rIns="0" wrap="square" tIns="39050">
            <a:spAutoFit/>
          </a:bodyPr>
          <a:lstStyle/>
          <a:p>
            <a:pPr indent="0" lvl="0" marL="0" rtl="0" algn="l">
              <a:lnSpc>
                <a:spcPct val="44444"/>
              </a:lnSpc>
              <a:spcBef>
                <a:spcPts val="2400"/>
              </a:spcBef>
              <a:spcAft>
                <a:spcPts val="0"/>
              </a:spcAft>
              <a:buNone/>
            </a:pPr>
            <a:r>
              <a:rPr lang="ru" sz="1900">
                <a:solidFill>
                  <a:srgbClr val="2C72B7"/>
                </a:solidFill>
                <a:highlight>
                  <a:srgbClr val="FFFFFF"/>
                </a:highlight>
                <a:latin typeface="Arial"/>
                <a:ea typeface="Arial"/>
                <a:cs typeface="Arial"/>
                <a:sym typeface="Arial"/>
              </a:rPr>
              <a:t>Emotional expression: Advances in basic emotion theory</a:t>
            </a:r>
            <a:endParaRPr sz="1900">
              <a:solidFill>
                <a:srgbClr val="2C72B7"/>
              </a:solidFill>
              <a:highlight>
                <a:srgbClr val="FFFFFF"/>
              </a:highlight>
              <a:latin typeface="Arial"/>
              <a:ea typeface="Arial"/>
              <a:cs typeface="Arial"/>
              <a:sym typeface="Arial"/>
            </a:endParaRPr>
          </a:p>
          <a:p>
            <a:pPr indent="0" lvl="0" marL="12700" marR="0" rtl="0" algn="l">
              <a:lnSpc>
                <a:spcPct val="89600"/>
              </a:lnSpc>
              <a:spcBef>
                <a:spcPts val="0"/>
              </a:spcBef>
              <a:spcAft>
                <a:spcPts val="0"/>
              </a:spcAft>
              <a:buNone/>
            </a:pPr>
            <a:r>
              <a:rPr lang="ru" sz="1900">
                <a:latin typeface="Arial"/>
                <a:ea typeface="Arial"/>
                <a:cs typeface="Arial"/>
                <a:sym typeface="Arial"/>
              </a:rPr>
              <a:t>Keltner, D.,  Sauter, D., Tracy, J., and Cowen, A. (2019)</a:t>
            </a:r>
            <a:endParaRPr sz="1900">
              <a:latin typeface="Arial"/>
              <a:ea typeface="Arial"/>
              <a:cs typeface="Arial"/>
              <a:sym typeface="Arial"/>
            </a:endParaRPr>
          </a:p>
        </p:txBody>
      </p:sp>
      <p:sp>
        <p:nvSpPr>
          <p:cNvPr id="370" name="Google Shape;370;p26"/>
          <p:cNvSpPr txBox="1"/>
          <p:nvPr/>
        </p:nvSpPr>
        <p:spPr>
          <a:xfrm>
            <a:off x="4686110" y="1427416"/>
            <a:ext cx="3840000" cy="3085500"/>
          </a:xfrm>
          <a:prstGeom prst="rect">
            <a:avLst/>
          </a:prstGeom>
          <a:noFill/>
          <a:ln>
            <a:noFill/>
          </a:ln>
        </p:spPr>
        <p:txBody>
          <a:bodyPr anchorCtr="0" anchor="t" bIns="0" lIns="0" spcFirstLastPara="1" rIns="0" wrap="square" tIns="41900">
            <a:spAutoFit/>
          </a:bodyPr>
          <a:lstStyle/>
          <a:p>
            <a:pPr indent="0" lvl="0" marL="12700" marR="0" rtl="0" algn="l">
              <a:lnSpc>
                <a:spcPct val="107843"/>
              </a:lnSpc>
              <a:spcBef>
                <a:spcPts val="0"/>
              </a:spcBef>
              <a:spcAft>
                <a:spcPts val="0"/>
              </a:spcAft>
              <a:buNone/>
            </a:pPr>
            <a:r>
              <a:rPr lang="ru" sz="1900"/>
              <a:t>Эмоциональные выражения - это мультимодальные, динамические модели поведения</a:t>
            </a:r>
            <a:endParaRPr sz="1900">
              <a:latin typeface="Arial"/>
              <a:ea typeface="Arial"/>
              <a:cs typeface="Arial"/>
              <a:sym typeface="Arial"/>
            </a:endParaRPr>
          </a:p>
          <a:p>
            <a:pPr indent="0" lvl="0" marL="0" marR="0" rtl="0" algn="l">
              <a:lnSpc>
                <a:spcPct val="100000"/>
              </a:lnSpc>
              <a:spcBef>
                <a:spcPts val="0"/>
              </a:spcBef>
              <a:spcAft>
                <a:spcPts val="0"/>
              </a:spcAft>
              <a:buNone/>
            </a:pPr>
            <a:r>
              <a:t/>
            </a:r>
            <a:endParaRPr sz="1500">
              <a:latin typeface="Arial"/>
              <a:ea typeface="Arial"/>
              <a:cs typeface="Arial"/>
              <a:sym typeface="Arial"/>
            </a:endParaRPr>
          </a:p>
          <a:p>
            <a:pPr indent="0" lvl="0" marL="12700" marR="0" rtl="0" algn="l">
              <a:lnSpc>
                <a:spcPct val="113725"/>
              </a:lnSpc>
              <a:spcBef>
                <a:spcPts val="0"/>
              </a:spcBef>
              <a:spcAft>
                <a:spcPts val="0"/>
              </a:spcAft>
              <a:buNone/>
            </a:pPr>
            <a:r>
              <a:rPr lang="ru" sz="1900"/>
              <a:t>Существуют типичные выражения большего количества эмоций, чем "основные" шесть</a:t>
            </a:r>
            <a:endParaRPr sz="1900">
              <a:latin typeface="Arial"/>
              <a:ea typeface="Arial"/>
              <a:cs typeface="Arial"/>
              <a:sym typeface="Arial"/>
            </a:endParaRPr>
          </a:p>
          <a:p>
            <a:pPr indent="0" lvl="0" marL="0" marR="0" rtl="0" algn="l">
              <a:lnSpc>
                <a:spcPct val="100000"/>
              </a:lnSpc>
              <a:spcBef>
                <a:spcPts val="0"/>
              </a:spcBef>
              <a:spcAft>
                <a:spcPts val="0"/>
              </a:spcAft>
              <a:buNone/>
            </a:pPr>
            <a:r>
              <a:t/>
            </a:r>
            <a:endParaRPr sz="1700">
              <a:latin typeface="Arial"/>
              <a:ea typeface="Arial"/>
              <a:cs typeface="Arial"/>
              <a:sym typeface="Arial"/>
            </a:endParaRPr>
          </a:p>
          <a:p>
            <a:pPr indent="0" lvl="0" marL="12700" marR="508000" rtl="0" algn="l">
              <a:lnSpc>
                <a:spcPct val="107451"/>
              </a:lnSpc>
              <a:spcBef>
                <a:spcPts val="0"/>
              </a:spcBef>
              <a:spcAft>
                <a:spcPts val="0"/>
              </a:spcAft>
              <a:buNone/>
            </a:pPr>
            <a:r>
              <a:rPr lang="ru" sz="1900"/>
              <a:t>Примеры 18 различных эмоциональных выражений</a:t>
            </a:r>
            <a:endParaRPr sz="1900">
              <a:latin typeface="Arial"/>
              <a:ea typeface="Arial"/>
              <a:cs typeface="Arial"/>
              <a:sym typeface="Arial"/>
            </a:endParaRPr>
          </a:p>
        </p:txBody>
      </p:sp>
      <p:sp>
        <p:nvSpPr>
          <p:cNvPr id="371" name="Google Shape;371;p26"/>
          <p:cNvSpPr/>
          <p:nvPr/>
        </p:nvSpPr>
        <p:spPr>
          <a:xfrm>
            <a:off x="0" y="0"/>
            <a:ext cx="4299000" cy="514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5" name="Shape 375"/>
        <p:cNvGrpSpPr/>
        <p:nvPr/>
      </p:nvGrpSpPr>
      <p:grpSpPr>
        <a:xfrm>
          <a:off x="0" y="0"/>
          <a:ext cx="0" cy="0"/>
          <a:chOff x="0" y="0"/>
          <a:chExt cx="0" cy="0"/>
        </a:xfrm>
      </p:grpSpPr>
      <p:sp>
        <p:nvSpPr>
          <p:cNvPr id="376" name="Google Shape;376;p27"/>
          <p:cNvSpPr txBox="1"/>
          <p:nvPr/>
        </p:nvSpPr>
        <p:spPr>
          <a:xfrm>
            <a:off x="462075" y="963325"/>
            <a:ext cx="7925400" cy="4473300"/>
          </a:xfrm>
          <a:prstGeom prst="rect">
            <a:avLst/>
          </a:prstGeom>
          <a:noFill/>
          <a:ln>
            <a:noFill/>
          </a:ln>
        </p:spPr>
        <p:txBody>
          <a:bodyPr anchorCtr="0" anchor="t" bIns="0" lIns="0" spcFirstLastPara="1" rIns="0" wrap="square" tIns="9525">
            <a:spAutoFit/>
          </a:bodyPr>
          <a:lstStyle/>
          <a:p>
            <a:pPr indent="-355600" lvl="0" marL="457200" marR="0" rtl="0" algn="just">
              <a:lnSpc>
                <a:spcPct val="100000"/>
              </a:lnSpc>
              <a:spcBef>
                <a:spcPts val="0"/>
              </a:spcBef>
              <a:spcAft>
                <a:spcPts val="0"/>
              </a:spcAft>
              <a:buSzPts val="2000"/>
              <a:buFont typeface="Tahoma"/>
              <a:buChar char="●"/>
            </a:pPr>
            <a:r>
              <a:rPr lang="ru" sz="2000">
                <a:latin typeface="Tahoma"/>
                <a:ea typeface="Tahoma"/>
                <a:cs typeface="Tahoma"/>
                <a:sym typeface="Tahoma"/>
              </a:rPr>
              <a:t>Были подняты вопросы о предвзятости парадигм принудительного выбора, надежности результатов, (Russell, 1994; Matsumoto &amp; Hwang, 2017; Nelson &amp; Russell, 2013)</a:t>
            </a:r>
            <a:endParaRPr sz="2000">
              <a:latin typeface="Tahoma"/>
              <a:ea typeface="Tahoma"/>
              <a:cs typeface="Tahoma"/>
              <a:sym typeface="Tahoma"/>
            </a:endParaRPr>
          </a:p>
          <a:p>
            <a:pPr indent="0" lvl="0" marL="457200" marR="0" rtl="0" algn="just">
              <a:lnSpc>
                <a:spcPct val="100000"/>
              </a:lnSpc>
              <a:spcBef>
                <a:spcPts val="0"/>
              </a:spcBef>
              <a:spcAft>
                <a:spcPts val="0"/>
              </a:spcAft>
              <a:buNone/>
            </a:pPr>
            <a:r>
              <a:t/>
            </a:r>
            <a:endParaRPr sz="2000">
              <a:latin typeface="Tahoma"/>
              <a:ea typeface="Tahoma"/>
              <a:cs typeface="Tahoma"/>
              <a:sym typeface="Tahoma"/>
            </a:endParaRPr>
          </a:p>
          <a:p>
            <a:pPr indent="-355600" lvl="0" marL="457200" marR="0" rtl="0" algn="just">
              <a:lnSpc>
                <a:spcPct val="100000"/>
              </a:lnSpc>
              <a:spcBef>
                <a:spcPts val="0"/>
              </a:spcBef>
              <a:spcAft>
                <a:spcPts val="0"/>
              </a:spcAft>
              <a:buSzPts val="2000"/>
              <a:buFont typeface="Tahoma"/>
              <a:buChar char="●"/>
            </a:pPr>
            <a:r>
              <a:rPr lang="ru" sz="2000">
                <a:latin typeface="Tahoma"/>
                <a:ea typeface="Tahoma"/>
                <a:cs typeface="Tahoma"/>
                <a:sym typeface="Tahoma"/>
              </a:rPr>
              <a:t>Методология принудительного выбора искусственно повышает уровень распознавания, а также статичные выражения без контекста не репрезентативны(Parkinson &amp; Manstead, 1992; Russell, 1994).</a:t>
            </a:r>
            <a:endParaRPr sz="2000">
              <a:latin typeface="Tahoma"/>
              <a:ea typeface="Tahoma"/>
              <a:cs typeface="Tahoma"/>
              <a:sym typeface="Tahoma"/>
            </a:endParaRPr>
          </a:p>
          <a:p>
            <a:pPr indent="0" lvl="0" marL="457200" marR="0" rtl="0" algn="just">
              <a:lnSpc>
                <a:spcPct val="100000"/>
              </a:lnSpc>
              <a:spcBef>
                <a:spcPts val="0"/>
              </a:spcBef>
              <a:spcAft>
                <a:spcPts val="0"/>
              </a:spcAft>
              <a:buNone/>
            </a:pPr>
            <a:r>
              <a:t/>
            </a:r>
            <a:endParaRPr sz="2000">
              <a:latin typeface="Tahoma"/>
              <a:ea typeface="Tahoma"/>
              <a:cs typeface="Tahoma"/>
              <a:sym typeface="Tahoma"/>
            </a:endParaRPr>
          </a:p>
          <a:p>
            <a:pPr indent="0" lvl="0" marL="457200" marR="0" rtl="0" algn="just">
              <a:lnSpc>
                <a:spcPct val="100000"/>
              </a:lnSpc>
              <a:spcBef>
                <a:spcPts val="0"/>
              </a:spcBef>
              <a:spcAft>
                <a:spcPts val="0"/>
              </a:spcAft>
              <a:buNone/>
            </a:pPr>
            <a:r>
              <a:t/>
            </a:r>
            <a:endParaRPr sz="2000">
              <a:latin typeface="Tahoma"/>
              <a:ea typeface="Tahoma"/>
              <a:cs typeface="Tahoma"/>
              <a:sym typeface="Tahoma"/>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34290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p:txBody>
      </p:sp>
      <p:sp>
        <p:nvSpPr>
          <p:cNvPr id="377" name="Google Shape;377;p27"/>
          <p:cNvSpPr txBox="1"/>
          <p:nvPr>
            <p:ph type="title"/>
          </p:nvPr>
        </p:nvSpPr>
        <p:spPr>
          <a:xfrm>
            <a:off x="1933376" y="445175"/>
            <a:ext cx="6095400" cy="3795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ru" sz="2400">
                <a:latin typeface="Tahoma"/>
                <a:ea typeface="Tahoma"/>
                <a:cs typeface="Tahoma"/>
                <a:sym typeface="Tahoma"/>
              </a:rPr>
              <a:t>Механизм эмоциональных экспрессий</a:t>
            </a:r>
            <a:endParaRPr sz="240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1" name="Shape 381"/>
        <p:cNvGrpSpPr/>
        <p:nvPr/>
      </p:nvGrpSpPr>
      <p:grpSpPr>
        <a:xfrm>
          <a:off x="0" y="0"/>
          <a:ext cx="0" cy="0"/>
          <a:chOff x="0" y="0"/>
          <a:chExt cx="0" cy="0"/>
        </a:xfrm>
      </p:grpSpPr>
      <p:sp>
        <p:nvSpPr>
          <p:cNvPr id="382" name="Google Shape;382;p28"/>
          <p:cNvSpPr txBox="1"/>
          <p:nvPr/>
        </p:nvSpPr>
        <p:spPr>
          <a:xfrm>
            <a:off x="462075" y="963325"/>
            <a:ext cx="7925400" cy="4812000"/>
          </a:xfrm>
          <a:prstGeom prst="rect">
            <a:avLst/>
          </a:prstGeom>
          <a:noFill/>
          <a:ln>
            <a:noFill/>
          </a:ln>
        </p:spPr>
        <p:txBody>
          <a:bodyPr anchorCtr="0" anchor="t" bIns="0" lIns="0" spcFirstLastPara="1" rIns="0" wrap="square" tIns="9525">
            <a:spAutoFit/>
          </a:bodyPr>
          <a:lstStyle/>
          <a:p>
            <a:pPr indent="-342900" lvl="0" marL="457200" marR="0" rtl="0" algn="just">
              <a:lnSpc>
                <a:spcPct val="100000"/>
              </a:lnSpc>
              <a:spcBef>
                <a:spcPts val="0"/>
              </a:spcBef>
              <a:spcAft>
                <a:spcPts val="0"/>
              </a:spcAft>
              <a:buSzPts val="1800"/>
              <a:buFont typeface="Tahoma"/>
              <a:buChar char="●"/>
            </a:pPr>
            <a:r>
              <a:rPr lang="ru" sz="1800">
                <a:latin typeface="Tahoma"/>
                <a:ea typeface="Tahoma"/>
                <a:cs typeface="Tahoma"/>
                <a:sym typeface="Tahoma"/>
              </a:rPr>
              <a:t>Одним из основных критических замечаний в адрес теории эмоций является то, что контекст имеет значение (Averill, 1985). Например, одни и те же выражения были оценены как разные эмоции, когда участникам давали разные контекстуальные подсказки (Barrett, Lindquist, Gendron, 2007). </a:t>
            </a:r>
            <a:endParaRPr sz="1800">
              <a:latin typeface="Tahoma"/>
              <a:ea typeface="Tahoma"/>
              <a:cs typeface="Tahoma"/>
              <a:sym typeface="Tahoma"/>
            </a:endParaRPr>
          </a:p>
          <a:p>
            <a:pPr indent="-342900" lvl="0" marL="457200" marR="0" rtl="0" algn="just">
              <a:lnSpc>
                <a:spcPct val="100000"/>
              </a:lnSpc>
              <a:spcBef>
                <a:spcPts val="0"/>
              </a:spcBef>
              <a:spcAft>
                <a:spcPts val="0"/>
              </a:spcAft>
              <a:buSzPts val="1800"/>
              <a:buFont typeface="Tahoma"/>
              <a:buChar char="●"/>
            </a:pPr>
            <a:r>
              <a:rPr lang="ru" sz="1800">
                <a:latin typeface="Tahoma"/>
                <a:ea typeface="Tahoma"/>
                <a:cs typeface="Tahoma"/>
                <a:sym typeface="Tahoma"/>
              </a:rPr>
              <a:t>Этнографические работы и исследования по определению идеального аффекта также показывают, как культурный и языковой контекст обязывает культурные группы выражать определенные эмоции (Lutz, 1987).</a:t>
            </a:r>
            <a:endParaRPr sz="1800">
              <a:latin typeface="Tahoma"/>
              <a:ea typeface="Tahoma"/>
              <a:cs typeface="Tahoma"/>
              <a:sym typeface="Tahoma"/>
            </a:endParaRPr>
          </a:p>
          <a:p>
            <a:pPr indent="-342900" lvl="0" marL="457200" rtl="0" algn="just">
              <a:spcBef>
                <a:spcPts val="0"/>
              </a:spcBef>
              <a:spcAft>
                <a:spcPts val="0"/>
              </a:spcAft>
              <a:buSzPts val="1800"/>
              <a:buFont typeface="Tahoma"/>
              <a:buChar char="●"/>
            </a:pPr>
            <a:r>
              <a:rPr lang="ru" sz="1800">
                <a:latin typeface="Tahoma"/>
                <a:ea typeface="Tahoma"/>
                <a:cs typeface="Tahoma"/>
                <a:sym typeface="Tahoma"/>
              </a:rPr>
              <a:t>Теория Фридлунда утверждает, что человеческие лицевые проявления эволюционировали не для того, чтобы сигнализировать о внутренних чувствах, как предполагается в BET, а для того, чтобы выражать социальные намерения или мотивы  (Fridlund, 1991) об эмоциях</a:t>
            </a:r>
            <a:endParaRPr sz="1800">
              <a:latin typeface="Tahoma"/>
              <a:ea typeface="Tahoma"/>
              <a:cs typeface="Tahoma"/>
              <a:sym typeface="Tahoma"/>
            </a:endParaRPr>
          </a:p>
          <a:p>
            <a:pPr indent="0" lvl="0" marL="342900" marR="0" rtl="0" algn="just">
              <a:lnSpc>
                <a:spcPct val="100000"/>
              </a:lnSpc>
              <a:spcBef>
                <a:spcPts val="0"/>
              </a:spcBef>
              <a:spcAft>
                <a:spcPts val="0"/>
              </a:spcAft>
              <a:buNone/>
            </a:pPr>
            <a:r>
              <a:t/>
            </a:r>
            <a:endParaRPr sz="2000">
              <a:latin typeface="Tahoma"/>
              <a:ea typeface="Tahoma"/>
              <a:cs typeface="Tahoma"/>
              <a:sym typeface="Tahoma"/>
            </a:endParaRPr>
          </a:p>
          <a:p>
            <a:pPr indent="0" lvl="0" marL="342900" marR="0" rtl="0" algn="just">
              <a:lnSpc>
                <a:spcPct val="100000"/>
              </a:lnSpc>
              <a:spcBef>
                <a:spcPts val="0"/>
              </a:spcBef>
              <a:spcAft>
                <a:spcPts val="0"/>
              </a:spcAft>
              <a:buNone/>
            </a:pPr>
            <a:r>
              <a:t/>
            </a:r>
            <a:endParaRPr sz="2000">
              <a:latin typeface="Tahoma"/>
              <a:ea typeface="Tahoma"/>
              <a:cs typeface="Tahoma"/>
              <a:sym typeface="Tahoma"/>
            </a:endParaRPr>
          </a:p>
          <a:p>
            <a:pPr indent="0" lvl="0" marL="342900" marR="0" rtl="0" algn="just">
              <a:lnSpc>
                <a:spcPct val="100000"/>
              </a:lnSpc>
              <a:spcBef>
                <a:spcPts val="0"/>
              </a:spcBef>
              <a:spcAft>
                <a:spcPts val="0"/>
              </a:spcAft>
              <a:buNone/>
            </a:pPr>
            <a:r>
              <a:t/>
            </a:r>
            <a:endParaRPr sz="2000">
              <a:latin typeface="Tahoma"/>
              <a:ea typeface="Tahoma"/>
              <a:cs typeface="Tahoma"/>
              <a:sym typeface="Tahoma"/>
            </a:endParaRPr>
          </a:p>
        </p:txBody>
      </p:sp>
      <p:sp>
        <p:nvSpPr>
          <p:cNvPr id="383" name="Google Shape;383;p28"/>
          <p:cNvSpPr txBox="1"/>
          <p:nvPr>
            <p:ph type="title"/>
          </p:nvPr>
        </p:nvSpPr>
        <p:spPr>
          <a:xfrm>
            <a:off x="1933376" y="445175"/>
            <a:ext cx="6095400" cy="3795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ru" sz="2400">
                <a:latin typeface="Tahoma"/>
                <a:ea typeface="Tahoma"/>
                <a:cs typeface="Tahoma"/>
                <a:sym typeface="Tahoma"/>
              </a:rPr>
              <a:t>Критика Теории Базовых Эмоций</a:t>
            </a:r>
            <a:endParaRPr sz="2400">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7" name="Shape 387"/>
        <p:cNvGrpSpPr/>
        <p:nvPr/>
      </p:nvGrpSpPr>
      <p:grpSpPr>
        <a:xfrm>
          <a:off x="0" y="0"/>
          <a:ext cx="0" cy="0"/>
          <a:chOff x="0" y="0"/>
          <a:chExt cx="0" cy="0"/>
        </a:xfrm>
      </p:grpSpPr>
      <p:sp>
        <p:nvSpPr>
          <p:cNvPr id="388" name="Google Shape;388;p29"/>
          <p:cNvSpPr txBox="1"/>
          <p:nvPr>
            <p:ph type="title"/>
          </p:nvPr>
        </p:nvSpPr>
        <p:spPr>
          <a:xfrm>
            <a:off x="1046100" y="514275"/>
            <a:ext cx="70518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a:latin typeface="Tahoma"/>
                <a:ea typeface="Tahoma"/>
                <a:cs typeface="Tahoma"/>
                <a:sym typeface="Tahoma"/>
              </a:rPr>
              <a:t>Теория эмоционального конструктивизма</a:t>
            </a:r>
            <a:endParaRPr>
              <a:latin typeface="Tahoma"/>
              <a:ea typeface="Tahoma"/>
              <a:cs typeface="Tahoma"/>
              <a:sym typeface="Tahoma"/>
            </a:endParaRPr>
          </a:p>
        </p:txBody>
      </p:sp>
      <p:sp>
        <p:nvSpPr>
          <p:cNvPr id="389" name="Google Shape;389;p29"/>
          <p:cNvSpPr txBox="1"/>
          <p:nvPr/>
        </p:nvSpPr>
        <p:spPr>
          <a:xfrm>
            <a:off x="302025" y="1178150"/>
            <a:ext cx="8124300" cy="4900200"/>
          </a:xfrm>
          <a:prstGeom prst="rect">
            <a:avLst/>
          </a:prstGeom>
          <a:noFill/>
          <a:ln>
            <a:noFill/>
          </a:ln>
        </p:spPr>
        <p:txBody>
          <a:bodyPr anchorCtr="0" anchor="t" bIns="0" lIns="0" spcFirstLastPara="1" rIns="0" wrap="square" tIns="9525">
            <a:spAutoFit/>
          </a:bodyPr>
          <a:lstStyle/>
          <a:p>
            <a:pPr indent="-349250" lvl="0" marL="457200" marR="12700" rtl="0" algn="just">
              <a:lnSpc>
                <a:spcPct val="108214"/>
              </a:lnSpc>
              <a:spcBef>
                <a:spcPts val="0"/>
              </a:spcBef>
              <a:spcAft>
                <a:spcPts val="0"/>
              </a:spcAft>
              <a:buSzPts val="1900"/>
              <a:buFont typeface="Tahoma"/>
              <a:buChar char="●"/>
            </a:pPr>
            <a:r>
              <a:rPr lang="ru" sz="1900">
                <a:latin typeface="Tahoma"/>
                <a:ea typeface="Tahoma"/>
                <a:cs typeface="Tahoma"/>
                <a:sym typeface="Tahoma"/>
              </a:rPr>
              <a:t>Эмоции не являются автоматически запускаемыми программами аффектов.</a:t>
            </a:r>
            <a:endParaRPr sz="1900">
              <a:latin typeface="Tahoma"/>
              <a:ea typeface="Tahoma"/>
              <a:cs typeface="Tahoma"/>
              <a:sym typeface="Tahoma"/>
            </a:endParaRPr>
          </a:p>
          <a:p>
            <a:pPr indent="0" lvl="0" marL="0" marR="12700" rtl="0" algn="just">
              <a:lnSpc>
                <a:spcPct val="108214"/>
              </a:lnSpc>
              <a:spcBef>
                <a:spcPts val="0"/>
              </a:spcBef>
              <a:spcAft>
                <a:spcPts val="0"/>
              </a:spcAft>
              <a:buNone/>
            </a:pPr>
            <a:r>
              <a:rPr lang="ru" sz="1900">
                <a:latin typeface="Tahoma"/>
                <a:ea typeface="Tahoma"/>
                <a:cs typeface="Tahoma"/>
                <a:sym typeface="Tahoma"/>
              </a:rPr>
              <a:t>Примитивные чувства, имеющие биологическую основу, формируются в психологическую реальность (переживания под названием "радость" или "печаль") с помощью ментальных процессов восприятия и интерпретации.</a:t>
            </a:r>
            <a:endParaRPr sz="1900">
              <a:latin typeface="Tahoma"/>
              <a:ea typeface="Tahoma"/>
              <a:cs typeface="Tahoma"/>
              <a:sym typeface="Tahoma"/>
            </a:endParaRPr>
          </a:p>
          <a:p>
            <a:pPr indent="0" lvl="0" marL="0" marR="12700" rtl="0" algn="just">
              <a:lnSpc>
                <a:spcPct val="108214"/>
              </a:lnSpc>
              <a:spcBef>
                <a:spcPts val="0"/>
              </a:spcBef>
              <a:spcAft>
                <a:spcPts val="0"/>
              </a:spcAft>
              <a:buNone/>
            </a:pPr>
            <a:r>
              <a:t/>
            </a:r>
            <a:endParaRPr sz="1900">
              <a:latin typeface="Tahoma"/>
              <a:ea typeface="Tahoma"/>
              <a:cs typeface="Tahoma"/>
              <a:sym typeface="Tahoma"/>
            </a:endParaRPr>
          </a:p>
          <a:p>
            <a:pPr indent="-349250" lvl="0" marL="457200" marR="12700" rtl="0" algn="just">
              <a:lnSpc>
                <a:spcPct val="108214"/>
              </a:lnSpc>
              <a:spcBef>
                <a:spcPts val="0"/>
              </a:spcBef>
              <a:spcAft>
                <a:spcPts val="0"/>
              </a:spcAft>
              <a:buSzPts val="1900"/>
              <a:buFont typeface="Tahoma"/>
              <a:buChar char="●"/>
            </a:pPr>
            <a:r>
              <a:rPr lang="ru" sz="1900">
                <a:latin typeface="Tahoma"/>
                <a:ea typeface="Tahoma"/>
                <a:cs typeface="Tahoma"/>
                <a:sym typeface="Tahoma"/>
              </a:rPr>
              <a:t>Следовательно, эмоции имеют биологическую основу, но конструируются культурой.</a:t>
            </a:r>
            <a:endParaRPr sz="1900">
              <a:latin typeface="Tahoma"/>
              <a:ea typeface="Tahoma"/>
              <a:cs typeface="Tahoma"/>
              <a:sym typeface="Tahoma"/>
            </a:endParaRPr>
          </a:p>
          <a:p>
            <a:pPr indent="0" lvl="0" marL="457200" marR="12700" rtl="0" algn="just">
              <a:lnSpc>
                <a:spcPct val="108214"/>
              </a:lnSpc>
              <a:spcBef>
                <a:spcPts val="0"/>
              </a:spcBef>
              <a:spcAft>
                <a:spcPts val="0"/>
              </a:spcAft>
              <a:buNone/>
            </a:pPr>
            <a:r>
              <a:t/>
            </a:r>
            <a:endParaRPr sz="1900">
              <a:latin typeface="Tahoma"/>
              <a:ea typeface="Tahoma"/>
              <a:cs typeface="Tahoma"/>
              <a:sym typeface="Tahoma"/>
            </a:endParaRPr>
          </a:p>
          <a:p>
            <a:pPr indent="457200" lvl="0" marL="0" marR="12700" rtl="0" algn="just">
              <a:lnSpc>
                <a:spcPct val="108214"/>
              </a:lnSpc>
              <a:spcBef>
                <a:spcPts val="0"/>
              </a:spcBef>
              <a:spcAft>
                <a:spcPts val="0"/>
              </a:spcAft>
              <a:buNone/>
            </a:pPr>
            <a:r>
              <a:rPr i="1" lang="ru" sz="1900">
                <a:latin typeface="Tahoma"/>
                <a:ea typeface="Tahoma"/>
                <a:cs typeface="Tahoma"/>
                <a:sym typeface="Tahoma"/>
              </a:rPr>
              <a:t>Конструктивистские теории фокусируются на культурной специфике, а не на кросс-культурном сходстве.</a:t>
            </a:r>
            <a:endParaRPr i="1" sz="1900">
              <a:latin typeface="Tahoma"/>
              <a:ea typeface="Tahoma"/>
              <a:cs typeface="Tahoma"/>
              <a:sym typeface="Tahoma"/>
            </a:endParaRPr>
          </a:p>
          <a:p>
            <a:pPr indent="0" lvl="0" marL="12700" marR="635000" rtl="0" algn="l">
              <a:lnSpc>
                <a:spcPct val="100000"/>
              </a:lnSpc>
              <a:spcBef>
                <a:spcPts val="0"/>
              </a:spcBef>
              <a:spcAft>
                <a:spcPts val="0"/>
              </a:spcAft>
              <a:buClr>
                <a:schemeClr val="dk1"/>
              </a:buClr>
              <a:buSzPts val="1100"/>
              <a:buFont typeface="Arial"/>
              <a:buNone/>
            </a:pPr>
            <a:r>
              <a:t/>
            </a:r>
            <a:endParaRPr sz="1700">
              <a:latin typeface="Tahoma"/>
              <a:ea typeface="Tahoma"/>
              <a:cs typeface="Tahoma"/>
              <a:sym typeface="Tahoma"/>
            </a:endParaRPr>
          </a:p>
          <a:p>
            <a:pPr indent="0" lvl="0" marL="12700" marR="635000" rtl="0" algn="l">
              <a:lnSpc>
                <a:spcPct val="100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12700" marR="635000" rtl="0" algn="l">
              <a:lnSpc>
                <a:spcPct val="100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marR="635000" rtl="0" algn="l">
              <a:lnSpc>
                <a:spcPct val="100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3" name="Shape 393"/>
        <p:cNvGrpSpPr/>
        <p:nvPr/>
      </p:nvGrpSpPr>
      <p:grpSpPr>
        <a:xfrm>
          <a:off x="0" y="0"/>
          <a:ext cx="0" cy="0"/>
          <a:chOff x="0" y="0"/>
          <a:chExt cx="0" cy="0"/>
        </a:xfrm>
      </p:grpSpPr>
      <p:sp>
        <p:nvSpPr>
          <p:cNvPr id="394" name="Google Shape;394;p30"/>
          <p:cNvSpPr txBox="1"/>
          <p:nvPr>
            <p:ph type="title"/>
          </p:nvPr>
        </p:nvSpPr>
        <p:spPr>
          <a:xfrm>
            <a:off x="1047350" y="259825"/>
            <a:ext cx="7256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a:latin typeface="Tahoma"/>
                <a:ea typeface="Tahoma"/>
                <a:cs typeface="Tahoma"/>
                <a:sym typeface="Tahoma"/>
              </a:rPr>
              <a:t>Теория эмоционального конструктивизма</a:t>
            </a:r>
            <a:endParaRPr>
              <a:latin typeface="Tahoma"/>
              <a:ea typeface="Tahoma"/>
              <a:cs typeface="Tahoma"/>
              <a:sym typeface="Tahoma"/>
            </a:endParaRPr>
          </a:p>
        </p:txBody>
      </p:sp>
      <p:sp>
        <p:nvSpPr>
          <p:cNvPr id="395" name="Google Shape;395;p30"/>
          <p:cNvSpPr txBox="1"/>
          <p:nvPr/>
        </p:nvSpPr>
        <p:spPr>
          <a:xfrm>
            <a:off x="121600" y="2495200"/>
            <a:ext cx="9363000" cy="2872200"/>
          </a:xfrm>
          <a:prstGeom prst="rect">
            <a:avLst/>
          </a:prstGeom>
          <a:noFill/>
          <a:ln>
            <a:noFill/>
          </a:ln>
        </p:spPr>
        <p:txBody>
          <a:bodyPr anchorCtr="0" anchor="t" bIns="0" lIns="0" spcFirstLastPara="1" rIns="0" wrap="square" tIns="9050">
            <a:spAutoFit/>
          </a:bodyPr>
          <a:lstStyle/>
          <a:p>
            <a:pPr indent="0" lvl="0" marL="12700" marR="482600" rtl="0" algn="l">
              <a:lnSpc>
                <a:spcPct val="100000"/>
              </a:lnSpc>
              <a:spcBef>
                <a:spcPts val="0"/>
              </a:spcBef>
              <a:spcAft>
                <a:spcPts val="0"/>
              </a:spcAft>
              <a:buClr>
                <a:schemeClr val="dk1"/>
              </a:buClr>
              <a:buSzPts val="1100"/>
              <a:buFont typeface="Arial"/>
              <a:buNone/>
            </a:pPr>
            <a:r>
              <a:t/>
            </a:r>
            <a:endParaRPr sz="1700">
              <a:latin typeface="Tahoma"/>
              <a:ea typeface="Tahoma"/>
              <a:cs typeface="Tahoma"/>
              <a:sym typeface="Tahoma"/>
            </a:endParaRPr>
          </a:p>
          <a:p>
            <a:pPr indent="0" lvl="0" marL="12700" marR="482600" rtl="0" algn="l">
              <a:lnSpc>
                <a:spcPct val="100000"/>
              </a:lnSpc>
              <a:spcBef>
                <a:spcPts val="0"/>
              </a:spcBef>
              <a:spcAft>
                <a:spcPts val="0"/>
              </a:spcAft>
              <a:buClr>
                <a:schemeClr val="dk1"/>
              </a:buClr>
              <a:buSzPts val="1100"/>
              <a:buFont typeface="Arial"/>
              <a:buNone/>
            </a:pPr>
            <a:r>
              <a:t/>
            </a:r>
            <a:endParaRPr sz="1500">
              <a:latin typeface="Tahoma"/>
              <a:ea typeface="Tahoma"/>
              <a:cs typeface="Tahoma"/>
              <a:sym typeface="Tahoma"/>
            </a:endParaRPr>
          </a:p>
          <a:p>
            <a:pPr indent="0" lvl="0" marL="12700" marR="482600" rtl="0" algn="l">
              <a:lnSpc>
                <a:spcPct val="100000"/>
              </a:lnSpc>
              <a:spcBef>
                <a:spcPts val="0"/>
              </a:spcBef>
              <a:spcAft>
                <a:spcPts val="0"/>
              </a:spcAft>
              <a:buClr>
                <a:schemeClr val="dk1"/>
              </a:buClr>
              <a:buSzPts val="1100"/>
              <a:buFont typeface="Arial"/>
              <a:buNone/>
            </a:pPr>
            <a:r>
              <a:rPr lang="ru" sz="1500">
                <a:latin typeface="Tahoma"/>
                <a:ea typeface="Tahoma"/>
                <a:cs typeface="Tahoma"/>
                <a:sym typeface="Tahoma"/>
              </a:rPr>
              <a:t>Как возникают эмоции?</a:t>
            </a:r>
            <a:endParaRPr sz="1500">
              <a:latin typeface="Tahoma"/>
              <a:ea typeface="Tahoma"/>
              <a:cs typeface="Tahoma"/>
              <a:sym typeface="Tahoma"/>
            </a:endParaRPr>
          </a:p>
          <a:p>
            <a:pPr indent="0" lvl="0" marL="12700" marR="482600" rtl="0" algn="l">
              <a:lnSpc>
                <a:spcPct val="100000"/>
              </a:lnSpc>
              <a:spcBef>
                <a:spcPts val="0"/>
              </a:spcBef>
              <a:spcAft>
                <a:spcPts val="0"/>
              </a:spcAft>
              <a:buClr>
                <a:schemeClr val="dk1"/>
              </a:buClr>
              <a:buSzPts val="1100"/>
              <a:buFont typeface="Arial"/>
              <a:buNone/>
            </a:pPr>
            <a:r>
              <a:t/>
            </a:r>
            <a:endParaRPr sz="1500">
              <a:latin typeface="Tahoma"/>
              <a:ea typeface="Tahoma"/>
              <a:cs typeface="Tahoma"/>
              <a:sym typeface="Tahoma"/>
            </a:endParaRPr>
          </a:p>
          <a:p>
            <a:pPr indent="0" lvl="0" marL="12700" marR="482600" rtl="0" algn="l">
              <a:lnSpc>
                <a:spcPct val="100000"/>
              </a:lnSpc>
              <a:spcBef>
                <a:spcPts val="0"/>
              </a:spcBef>
              <a:spcAft>
                <a:spcPts val="0"/>
              </a:spcAft>
              <a:buClr>
                <a:schemeClr val="dk1"/>
              </a:buClr>
              <a:buSzPts val="1100"/>
              <a:buFont typeface="Arial"/>
              <a:buNone/>
            </a:pPr>
            <a:r>
              <a:rPr lang="ru" sz="1500">
                <a:latin typeface="Tahoma"/>
                <a:ea typeface="Tahoma"/>
                <a:cs typeface="Tahoma"/>
                <a:sym typeface="Tahoma"/>
              </a:rPr>
              <a:t>Основной аффект формируется в дискретное эмоциональное переживание, обозначаемое как "страх", "гнев" и т.д. Такая категоризация называется "концептуальным актом".</a:t>
            </a:r>
            <a:endParaRPr sz="1500">
              <a:latin typeface="Tahoma"/>
              <a:ea typeface="Tahoma"/>
              <a:cs typeface="Tahoma"/>
              <a:sym typeface="Tahoma"/>
            </a:endParaRPr>
          </a:p>
          <a:p>
            <a:pPr indent="0" lvl="0" marL="12700" marR="482600" rtl="0" algn="l">
              <a:lnSpc>
                <a:spcPct val="100000"/>
              </a:lnSpc>
              <a:spcBef>
                <a:spcPts val="0"/>
              </a:spcBef>
              <a:spcAft>
                <a:spcPts val="0"/>
              </a:spcAft>
              <a:buClr>
                <a:schemeClr val="dk1"/>
              </a:buClr>
              <a:buSzPts val="1100"/>
              <a:buFont typeface="Arial"/>
              <a:buNone/>
            </a:pPr>
            <a:r>
              <a:t/>
            </a:r>
            <a:endParaRPr sz="1500">
              <a:latin typeface="Tahoma"/>
              <a:ea typeface="Tahoma"/>
              <a:cs typeface="Tahoma"/>
              <a:sym typeface="Tahoma"/>
            </a:endParaRPr>
          </a:p>
          <a:p>
            <a:pPr indent="0" lvl="0" marL="12700" marR="482600" rtl="0" algn="l">
              <a:lnSpc>
                <a:spcPct val="100000"/>
              </a:lnSpc>
              <a:spcBef>
                <a:spcPts val="0"/>
              </a:spcBef>
              <a:spcAft>
                <a:spcPts val="0"/>
              </a:spcAft>
              <a:buClr>
                <a:schemeClr val="dk1"/>
              </a:buClr>
              <a:buSzPts val="1100"/>
              <a:buFont typeface="Arial"/>
              <a:buNone/>
            </a:pPr>
            <a:r>
              <a:rPr lang="ru" sz="1500">
                <a:latin typeface="Tahoma"/>
                <a:ea typeface="Tahoma"/>
                <a:cs typeface="Tahoma"/>
                <a:sym typeface="Tahoma"/>
              </a:rPr>
              <a:t>Категории эмоций определяются культурой. Некоторые из них универсальны для всех культур, поскольку связаны с общечеловеческими проблемами. Другие являются культурно-специфическими.</a:t>
            </a:r>
            <a:endParaRPr sz="1500">
              <a:latin typeface="Tahoma"/>
              <a:ea typeface="Tahoma"/>
              <a:cs typeface="Tahoma"/>
              <a:sym typeface="Tahoma"/>
            </a:endParaRPr>
          </a:p>
          <a:p>
            <a:pPr indent="0" lvl="0" marL="12700" marR="482600" rtl="0" algn="l">
              <a:lnSpc>
                <a:spcPct val="100000"/>
              </a:lnSpc>
              <a:spcBef>
                <a:spcPts val="0"/>
              </a:spcBef>
              <a:spcAft>
                <a:spcPts val="0"/>
              </a:spcAft>
              <a:buClr>
                <a:schemeClr val="dk1"/>
              </a:buClr>
              <a:buSzPts val="1100"/>
              <a:buFont typeface="Arial"/>
              <a:buNone/>
            </a:pPr>
            <a:r>
              <a:t/>
            </a:r>
            <a:endParaRPr sz="1700">
              <a:latin typeface="Times New Roman"/>
              <a:ea typeface="Times New Roman"/>
              <a:cs typeface="Times New Roman"/>
              <a:sym typeface="Times New Roman"/>
            </a:endParaRPr>
          </a:p>
          <a:p>
            <a:pPr indent="0" lvl="0" marL="12700" marR="482600" rtl="0" algn="l">
              <a:lnSpc>
                <a:spcPct val="100000"/>
              </a:lnSpc>
              <a:spcBef>
                <a:spcPts val="0"/>
              </a:spcBef>
              <a:spcAft>
                <a:spcPts val="0"/>
              </a:spcAft>
              <a:buNone/>
            </a:pPr>
            <a:r>
              <a:t/>
            </a:r>
            <a:endParaRPr sz="1700">
              <a:latin typeface="Times New Roman"/>
              <a:ea typeface="Times New Roman"/>
              <a:cs typeface="Times New Roman"/>
              <a:sym typeface="Times New Roman"/>
            </a:endParaRPr>
          </a:p>
        </p:txBody>
      </p:sp>
      <p:sp>
        <p:nvSpPr>
          <p:cNvPr id="396" name="Google Shape;396;p30"/>
          <p:cNvSpPr txBox="1"/>
          <p:nvPr/>
        </p:nvSpPr>
        <p:spPr>
          <a:xfrm>
            <a:off x="597451" y="1700500"/>
            <a:ext cx="2016600" cy="794700"/>
          </a:xfrm>
          <a:prstGeom prst="rect">
            <a:avLst/>
          </a:prstGeom>
          <a:noFill/>
          <a:ln>
            <a:noFill/>
          </a:ln>
        </p:spPr>
        <p:txBody>
          <a:bodyPr anchorCtr="0" anchor="t" bIns="0" lIns="0" spcFirstLastPara="1" rIns="0" wrap="square" tIns="9525">
            <a:spAutoFit/>
          </a:bodyPr>
          <a:lstStyle/>
          <a:p>
            <a:pPr indent="0" lvl="0" marL="12700" marR="0" rtl="0" algn="ctr">
              <a:lnSpc>
                <a:spcPct val="120000"/>
              </a:lnSpc>
              <a:spcBef>
                <a:spcPts val="0"/>
              </a:spcBef>
              <a:spcAft>
                <a:spcPts val="0"/>
              </a:spcAft>
              <a:buClr>
                <a:schemeClr val="dk1"/>
              </a:buClr>
              <a:buSzPts val="1100"/>
              <a:buFont typeface="Arial"/>
              <a:buNone/>
            </a:pPr>
            <a:r>
              <a:rPr lang="ru" sz="1500">
                <a:latin typeface="Tahoma"/>
                <a:ea typeface="Tahoma"/>
                <a:cs typeface="Tahoma"/>
                <a:sym typeface="Tahoma"/>
              </a:rPr>
              <a:t>Джеймс Рассел (1947) </a:t>
            </a:r>
            <a:endParaRPr sz="1500">
              <a:latin typeface="Tahoma"/>
              <a:ea typeface="Tahoma"/>
              <a:cs typeface="Tahoma"/>
              <a:sym typeface="Tahoma"/>
            </a:endParaRPr>
          </a:p>
          <a:p>
            <a:pPr indent="0" lvl="0" marL="12700" marR="0" rtl="0" algn="ctr">
              <a:lnSpc>
                <a:spcPct val="120000"/>
              </a:lnSpc>
              <a:spcBef>
                <a:spcPts val="0"/>
              </a:spcBef>
              <a:spcAft>
                <a:spcPts val="0"/>
              </a:spcAft>
              <a:buClr>
                <a:schemeClr val="dk1"/>
              </a:buClr>
              <a:buSzPts val="1100"/>
              <a:buFont typeface="Arial"/>
              <a:buNone/>
            </a:pPr>
            <a:r>
              <a:t/>
            </a:r>
            <a:endParaRPr sz="1500">
              <a:latin typeface="Times New Roman"/>
              <a:ea typeface="Times New Roman"/>
              <a:cs typeface="Times New Roman"/>
              <a:sym typeface="Times New Roman"/>
            </a:endParaRPr>
          </a:p>
          <a:p>
            <a:pPr indent="0" lvl="0" marL="12700" marR="0" rtl="0" algn="ctr">
              <a:lnSpc>
                <a:spcPct val="120000"/>
              </a:lnSpc>
              <a:spcBef>
                <a:spcPts val="0"/>
              </a:spcBef>
              <a:spcAft>
                <a:spcPts val="0"/>
              </a:spcAft>
              <a:buNone/>
            </a:pPr>
            <a:r>
              <a:t/>
            </a:r>
            <a:endParaRPr sz="1500">
              <a:latin typeface="Times New Roman"/>
              <a:ea typeface="Times New Roman"/>
              <a:cs typeface="Times New Roman"/>
              <a:sym typeface="Times New Roman"/>
            </a:endParaRPr>
          </a:p>
        </p:txBody>
      </p:sp>
      <p:sp>
        <p:nvSpPr>
          <p:cNvPr id="397" name="Google Shape;397;p30"/>
          <p:cNvSpPr txBox="1"/>
          <p:nvPr/>
        </p:nvSpPr>
        <p:spPr>
          <a:xfrm>
            <a:off x="6555400" y="1636800"/>
            <a:ext cx="1856100" cy="517200"/>
          </a:xfrm>
          <a:prstGeom prst="rect">
            <a:avLst/>
          </a:prstGeom>
          <a:noFill/>
          <a:ln>
            <a:noFill/>
          </a:ln>
        </p:spPr>
        <p:txBody>
          <a:bodyPr anchorCtr="0" anchor="t" bIns="0" lIns="0" spcFirstLastPara="1" rIns="0" wrap="square" tIns="9050">
            <a:spAutoFit/>
          </a:bodyPr>
          <a:lstStyle/>
          <a:p>
            <a:pPr indent="0" lvl="0" marL="12700" marR="0" rtl="0" algn="ctr">
              <a:lnSpc>
                <a:spcPct val="120100"/>
              </a:lnSpc>
              <a:spcBef>
                <a:spcPts val="0"/>
              </a:spcBef>
              <a:spcAft>
                <a:spcPts val="0"/>
              </a:spcAft>
              <a:buNone/>
            </a:pPr>
            <a:r>
              <a:rPr lang="ru" sz="1500">
                <a:latin typeface="Tahoma"/>
                <a:ea typeface="Tahoma"/>
                <a:cs typeface="Tahoma"/>
                <a:sym typeface="Tahoma"/>
              </a:rPr>
              <a:t>Лиза Фельдман Барретт (1963) </a:t>
            </a:r>
            <a:endParaRPr sz="1500">
              <a:latin typeface="Tahoma"/>
              <a:ea typeface="Tahoma"/>
              <a:cs typeface="Tahoma"/>
              <a:sym typeface="Tahoma"/>
            </a:endParaRPr>
          </a:p>
        </p:txBody>
      </p:sp>
      <p:pic>
        <p:nvPicPr>
          <p:cNvPr id="398" name="Google Shape;398;p30"/>
          <p:cNvPicPr preferRelativeResize="0"/>
          <p:nvPr/>
        </p:nvPicPr>
        <p:blipFill>
          <a:blip r:embed="rId3">
            <a:alphaModFix/>
          </a:blip>
          <a:stretch>
            <a:fillRect/>
          </a:stretch>
        </p:blipFill>
        <p:spPr>
          <a:xfrm>
            <a:off x="2850299" y="731224"/>
            <a:ext cx="1721700" cy="2328325"/>
          </a:xfrm>
          <a:prstGeom prst="rect">
            <a:avLst/>
          </a:prstGeom>
          <a:noFill/>
          <a:ln>
            <a:noFill/>
          </a:ln>
        </p:spPr>
      </p:pic>
      <p:pic>
        <p:nvPicPr>
          <p:cNvPr id="399" name="Google Shape;399;p30"/>
          <p:cNvPicPr preferRelativeResize="0"/>
          <p:nvPr/>
        </p:nvPicPr>
        <p:blipFill>
          <a:blip r:embed="rId4">
            <a:alphaModFix/>
          </a:blip>
          <a:stretch>
            <a:fillRect/>
          </a:stretch>
        </p:blipFill>
        <p:spPr>
          <a:xfrm>
            <a:off x="4705613" y="690338"/>
            <a:ext cx="1606717" cy="241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3" name="Shape 403"/>
        <p:cNvGrpSpPr/>
        <p:nvPr/>
      </p:nvGrpSpPr>
      <p:grpSpPr>
        <a:xfrm>
          <a:off x="0" y="0"/>
          <a:ext cx="0" cy="0"/>
          <a:chOff x="0" y="0"/>
          <a:chExt cx="0" cy="0"/>
        </a:xfrm>
      </p:grpSpPr>
      <p:sp>
        <p:nvSpPr>
          <p:cNvPr id="404" name="Google Shape;404;p31"/>
          <p:cNvSpPr txBox="1"/>
          <p:nvPr>
            <p:ph type="title"/>
          </p:nvPr>
        </p:nvSpPr>
        <p:spPr>
          <a:xfrm>
            <a:off x="1880625" y="265250"/>
            <a:ext cx="72567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a:latin typeface="Tahoma"/>
                <a:ea typeface="Tahoma"/>
                <a:cs typeface="Tahoma"/>
                <a:sym typeface="Tahoma"/>
              </a:rPr>
              <a:t>Conceptual act model</a:t>
            </a:r>
            <a:endParaRPr>
              <a:latin typeface="Tahoma"/>
              <a:ea typeface="Tahoma"/>
              <a:cs typeface="Tahoma"/>
              <a:sym typeface="Tahoma"/>
            </a:endParaRPr>
          </a:p>
        </p:txBody>
      </p:sp>
      <p:sp>
        <p:nvSpPr>
          <p:cNvPr id="405" name="Google Shape;405;p31"/>
          <p:cNvSpPr txBox="1"/>
          <p:nvPr/>
        </p:nvSpPr>
        <p:spPr>
          <a:xfrm>
            <a:off x="2395475" y="884900"/>
            <a:ext cx="6456600" cy="4226700"/>
          </a:xfrm>
          <a:prstGeom prst="rect">
            <a:avLst/>
          </a:prstGeom>
          <a:noFill/>
          <a:ln>
            <a:noFill/>
          </a:ln>
        </p:spPr>
        <p:txBody>
          <a:bodyPr anchorCtr="0" anchor="t" bIns="0" lIns="0" spcFirstLastPara="1" rIns="0" wrap="square" tIns="9050">
            <a:spAutoFit/>
          </a:bodyPr>
          <a:lstStyle/>
          <a:p>
            <a:pPr indent="0" lvl="0" marL="0" marR="482600" rtl="0" algn="l">
              <a:lnSpc>
                <a:spcPct val="100000"/>
              </a:lnSpc>
              <a:spcBef>
                <a:spcPts val="0"/>
              </a:spcBef>
              <a:spcAft>
                <a:spcPts val="0"/>
              </a:spcAft>
              <a:buNone/>
            </a:pPr>
            <a:r>
              <a:t/>
            </a:r>
            <a:endParaRPr sz="1800">
              <a:latin typeface="Tahoma"/>
              <a:ea typeface="Tahoma"/>
              <a:cs typeface="Tahoma"/>
              <a:sym typeface="Tahoma"/>
            </a:endParaRPr>
          </a:p>
          <a:p>
            <a:pPr indent="-342900" lvl="0" marL="457200" rtl="0" algn="l">
              <a:lnSpc>
                <a:spcPct val="115000"/>
              </a:lnSpc>
              <a:spcBef>
                <a:spcPts val="0"/>
              </a:spcBef>
              <a:spcAft>
                <a:spcPts val="0"/>
              </a:spcAft>
              <a:buSzPts val="1800"/>
              <a:buFont typeface="Tahoma"/>
              <a:buChar char="●"/>
            </a:pPr>
            <a:r>
              <a:rPr lang="ru" sz="1800">
                <a:latin typeface="Tahoma"/>
                <a:ea typeface="Tahoma"/>
                <a:cs typeface="Tahoma"/>
                <a:sym typeface="Tahoma"/>
              </a:rPr>
              <a:t>Эмоция</a:t>
            </a:r>
            <a:r>
              <a:rPr lang="ru" sz="1800">
                <a:latin typeface="Tahoma"/>
                <a:ea typeface="Tahoma"/>
                <a:cs typeface="Tahoma"/>
                <a:sym typeface="Tahoma"/>
              </a:rPr>
              <a:t> состоит из биологически заложенного центрального аффекта и когнитивного акта концептуализации</a:t>
            </a:r>
            <a:endParaRPr sz="1800">
              <a:latin typeface="Tahoma"/>
              <a:ea typeface="Tahoma"/>
              <a:cs typeface="Tahoma"/>
              <a:sym typeface="Tahoma"/>
            </a:endParaRPr>
          </a:p>
          <a:p>
            <a:pPr indent="-342900" lvl="0" marL="457200" rtl="0" algn="l">
              <a:lnSpc>
                <a:spcPct val="115000"/>
              </a:lnSpc>
              <a:spcBef>
                <a:spcPts val="0"/>
              </a:spcBef>
              <a:spcAft>
                <a:spcPts val="0"/>
              </a:spcAft>
              <a:buSzPts val="1800"/>
              <a:buFont typeface="Tahoma"/>
              <a:buChar char="●"/>
            </a:pPr>
            <a:r>
              <a:rPr lang="ru" sz="1800">
                <a:latin typeface="Tahoma"/>
                <a:ea typeface="Tahoma"/>
                <a:cs typeface="Tahoma"/>
                <a:sym typeface="Tahoma"/>
              </a:rPr>
              <a:t>Психологический момент (psychological moment) не являются специфичными и конструируются человеком на основе восприятия (некоторые продукты приятны на вкус, а другие вызывают отвращение; и почему одни картины красивы, а другие нет)</a:t>
            </a:r>
            <a:endParaRPr sz="1800">
              <a:latin typeface="Tahoma"/>
              <a:ea typeface="Tahoma"/>
              <a:cs typeface="Tahoma"/>
              <a:sym typeface="Tahoma"/>
            </a:endParaRPr>
          </a:p>
          <a:p>
            <a:pPr indent="-342900" lvl="0" marL="457200" rtl="0" algn="l">
              <a:lnSpc>
                <a:spcPct val="115000"/>
              </a:lnSpc>
              <a:spcBef>
                <a:spcPts val="0"/>
              </a:spcBef>
              <a:spcAft>
                <a:spcPts val="0"/>
              </a:spcAft>
              <a:buSzPts val="1800"/>
              <a:buFont typeface="Tahoma"/>
              <a:buChar char="●"/>
            </a:pPr>
            <a:r>
              <a:rPr lang="ru" sz="1800">
                <a:latin typeface="Tahoma"/>
                <a:ea typeface="Tahoma"/>
                <a:cs typeface="Tahoma"/>
                <a:sym typeface="Tahoma"/>
              </a:rPr>
              <a:t>Язык играет основную роль в конструировании концепта эмоций</a:t>
            </a:r>
            <a:endParaRPr sz="1800">
              <a:latin typeface="Tahoma"/>
              <a:ea typeface="Tahoma"/>
              <a:cs typeface="Tahoma"/>
              <a:sym typeface="Tahoma"/>
            </a:endParaRPr>
          </a:p>
          <a:p>
            <a:pPr indent="0" lvl="0" marL="12700" marR="482600" rtl="0" algn="l">
              <a:lnSpc>
                <a:spcPct val="100000"/>
              </a:lnSpc>
              <a:spcBef>
                <a:spcPts val="0"/>
              </a:spcBef>
              <a:spcAft>
                <a:spcPts val="0"/>
              </a:spcAft>
              <a:buClr>
                <a:schemeClr val="dk1"/>
              </a:buClr>
              <a:buSzPts val="1100"/>
              <a:buFont typeface="Arial"/>
              <a:buNone/>
            </a:pPr>
            <a:r>
              <a:t/>
            </a:r>
            <a:endParaRPr sz="1500">
              <a:latin typeface="Tahoma"/>
              <a:ea typeface="Tahoma"/>
              <a:cs typeface="Tahoma"/>
              <a:sym typeface="Tahoma"/>
            </a:endParaRPr>
          </a:p>
          <a:p>
            <a:pPr indent="0" lvl="0" marL="12700" marR="482600" rtl="0" algn="l">
              <a:lnSpc>
                <a:spcPct val="100000"/>
              </a:lnSpc>
              <a:spcBef>
                <a:spcPts val="0"/>
              </a:spcBef>
              <a:spcAft>
                <a:spcPts val="0"/>
              </a:spcAft>
              <a:buClr>
                <a:schemeClr val="dk1"/>
              </a:buClr>
              <a:buSzPts val="1100"/>
              <a:buFont typeface="Arial"/>
              <a:buNone/>
            </a:pPr>
            <a:r>
              <a:t/>
            </a:r>
            <a:endParaRPr sz="1700">
              <a:latin typeface="Times New Roman"/>
              <a:ea typeface="Times New Roman"/>
              <a:cs typeface="Times New Roman"/>
              <a:sym typeface="Times New Roman"/>
            </a:endParaRPr>
          </a:p>
          <a:p>
            <a:pPr indent="0" lvl="0" marL="12700" marR="482600" rtl="0" algn="l">
              <a:lnSpc>
                <a:spcPct val="100000"/>
              </a:lnSpc>
              <a:spcBef>
                <a:spcPts val="0"/>
              </a:spcBef>
              <a:spcAft>
                <a:spcPts val="0"/>
              </a:spcAft>
              <a:buNone/>
            </a:pPr>
            <a:r>
              <a:t/>
            </a:r>
            <a:endParaRPr sz="1700">
              <a:latin typeface="Times New Roman"/>
              <a:ea typeface="Times New Roman"/>
              <a:cs typeface="Times New Roman"/>
              <a:sym typeface="Times New Roman"/>
            </a:endParaRPr>
          </a:p>
        </p:txBody>
      </p:sp>
      <p:sp>
        <p:nvSpPr>
          <p:cNvPr id="406" name="Google Shape;406;p31"/>
          <p:cNvSpPr txBox="1"/>
          <p:nvPr/>
        </p:nvSpPr>
        <p:spPr>
          <a:xfrm>
            <a:off x="273925" y="3489525"/>
            <a:ext cx="1856100" cy="517200"/>
          </a:xfrm>
          <a:prstGeom prst="rect">
            <a:avLst/>
          </a:prstGeom>
          <a:noFill/>
          <a:ln>
            <a:noFill/>
          </a:ln>
        </p:spPr>
        <p:txBody>
          <a:bodyPr anchorCtr="0" anchor="t" bIns="0" lIns="0" spcFirstLastPara="1" rIns="0" wrap="square" tIns="9050">
            <a:spAutoFit/>
          </a:bodyPr>
          <a:lstStyle/>
          <a:p>
            <a:pPr indent="0" lvl="0" marL="12700" marR="0" rtl="0" algn="ctr">
              <a:lnSpc>
                <a:spcPct val="120100"/>
              </a:lnSpc>
              <a:spcBef>
                <a:spcPts val="0"/>
              </a:spcBef>
              <a:spcAft>
                <a:spcPts val="0"/>
              </a:spcAft>
              <a:buNone/>
            </a:pPr>
            <a:r>
              <a:rPr lang="ru" sz="1500">
                <a:latin typeface="Tahoma"/>
                <a:ea typeface="Tahoma"/>
                <a:cs typeface="Tahoma"/>
                <a:sym typeface="Tahoma"/>
              </a:rPr>
              <a:t>Лиза Фельдман Барретт (1963) </a:t>
            </a:r>
            <a:endParaRPr sz="1500">
              <a:latin typeface="Tahoma"/>
              <a:ea typeface="Tahoma"/>
              <a:cs typeface="Tahoma"/>
              <a:sym typeface="Tahoma"/>
            </a:endParaRPr>
          </a:p>
        </p:txBody>
      </p:sp>
      <p:pic>
        <p:nvPicPr>
          <p:cNvPr id="407" name="Google Shape;407;p31"/>
          <p:cNvPicPr preferRelativeResize="0"/>
          <p:nvPr/>
        </p:nvPicPr>
        <p:blipFill>
          <a:blip r:embed="rId3">
            <a:alphaModFix/>
          </a:blip>
          <a:stretch>
            <a:fillRect/>
          </a:stretch>
        </p:blipFill>
        <p:spPr>
          <a:xfrm>
            <a:off x="273913" y="884888"/>
            <a:ext cx="1606717" cy="241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2"/>
          <p:cNvSpPr txBox="1"/>
          <p:nvPr>
            <p:ph type="title"/>
          </p:nvPr>
        </p:nvSpPr>
        <p:spPr>
          <a:xfrm>
            <a:off x="1126426" y="95822"/>
            <a:ext cx="68910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413" name="Google Shape;413;p32"/>
          <p:cNvSpPr txBox="1"/>
          <p:nvPr>
            <p:ph idx="1" type="body"/>
          </p:nvPr>
        </p:nvSpPr>
        <p:spPr>
          <a:xfrm>
            <a:off x="1030034" y="1259681"/>
            <a:ext cx="7083900" cy="323100"/>
          </a:xfrm>
          <a:prstGeom prst="rect">
            <a:avLst/>
          </a:prstGeom>
        </p:spPr>
        <p:txBody>
          <a:bodyPr anchorCtr="0" anchor="t" bIns="0" lIns="0" spcFirstLastPara="1" rIns="0" wrap="square" tIns="0">
            <a:spAutoFit/>
          </a:bodyPr>
          <a:lstStyle/>
          <a:p>
            <a:pPr indent="0" lvl="0" marL="0" rtl="0" algn="l">
              <a:spcBef>
                <a:spcPts val="0"/>
              </a:spcBef>
              <a:spcAft>
                <a:spcPts val="1200"/>
              </a:spcAft>
              <a:buNone/>
            </a:pPr>
            <a:r>
              <a:t/>
            </a:r>
            <a:endParaRPr/>
          </a:p>
        </p:txBody>
      </p:sp>
      <p:pic>
        <p:nvPicPr>
          <p:cNvPr id="414" name="Google Shape;414;p32"/>
          <p:cNvPicPr preferRelativeResize="0"/>
          <p:nvPr/>
        </p:nvPicPr>
        <p:blipFill>
          <a:blip r:embed="rId3">
            <a:alphaModFix/>
          </a:blip>
          <a:stretch>
            <a:fillRect/>
          </a:stretch>
        </p:blipFill>
        <p:spPr>
          <a:xfrm>
            <a:off x="967075" y="215216"/>
            <a:ext cx="7399100" cy="423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8" name="Shape 418"/>
        <p:cNvGrpSpPr/>
        <p:nvPr/>
      </p:nvGrpSpPr>
      <p:grpSpPr>
        <a:xfrm>
          <a:off x="0" y="0"/>
          <a:ext cx="0" cy="0"/>
          <a:chOff x="0" y="0"/>
          <a:chExt cx="0" cy="0"/>
        </a:xfrm>
      </p:grpSpPr>
      <p:sp>
        <p:nvSpPr>
          <p:cNvPr id="419" name="Google Shape;419;p33"/>
          <p:cNvSpPr txBox="1"/>
          <p:nvPr/>
        </p:nvSpPr>
        <p:spPr>
          <a:xfrm>
            <a:off x="368300" y="1024125"/>
            <a:ext cx="8179800" cy="4442700"/>
          </a:xfrm>
          <a:prstGeom prst="rect">
            <a:avLst/>
          </a:prstGeom>
          <a:noFill/>
          <a:ln>
            <a:noFill/>
          </a:ln>
        </p:spPr>
        <p:txBody>
          <a:bodyPr anchorCtr="0" anchor="t" bIns="0" lIns="0" spcFirstLastPara="1" rIns="0" wrap="square" tIns="9525">
            <a:spAutoFit/>
          </a:bodyPr>
          <a:lstStyle/>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В отличие от предыдущих конструктивистских моделей, в модели в которой неоднозначное физическое возбуждение (например, Mandler, 1975; Schachter &amp; Singer, 1962) или базовый аффект (Russell, 2003) позже интерпретируются или когнитивно прорабатываются постфактум. </a:t>
            </a:r>
            <a:endParaRPr sz="2200">
              <a:latin typeface="Tahoma"/>
              <a:ea typeface="Tahoma"/>
              <a:cs typeface="Tahoma"/>
              <a:sym typeface="Tahoma"/>
            </a:endParaRPr>
          </a:p>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Эмоция не является ответом на определенный стимул, а состоит из комбинации различных событий, которые в дальнейшем называются страхом, гневом</a:t>
            </a:r>
            <a:endParaRPr sz="2200">
              <a:latin typeface="Tahoma"/>
              <a:ea typeface="Tahoma"/>
              <a:cs typeface="Tahoma"/>
              <a:sym typeface="Tahoma"/>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34290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p:txBody>
      </p:sp>
      <p:sp>
        <p:nvSpPr>
          <p:cNvPr id="420" name="Google Shape;420;p33"/>
          <p:cNvSpPr txBox="1"/>
          <p:nvPr>
            <p:ph type="title"/>
          </p:nvPr>
        </p:nvSpPr>
        <p:spPr>
          <a:xfrm>
            <a:off x="522876" y="445175"/>
            <a:ext cx="6095400" cy="3795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ru" sz="2400">
                <a:latin typeface="Tahoma"/>
                <a:ea typeface="Tahoma"/>
                <a:cs typeface="Tahoma"/>
                <a:sym typeface="Tahoma"/>
              </a:rPr>
              <a:t>Чем данная теория отличается от других?</a:t>
            </a:r>
            <a:endParaRPr sz="2400">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923017" y="282768"/>
            <a:ext cx="6232200" cy="471000"/>
          </a:xfrm>
          <a:prstGeom prst="rect">
            <a:avLst/>
          </a:prstGeom>
          <a:noFill/>
          <a:ln>
            <a:noFill/>
          </a:ln>
        </p:spPr>
        <p:txBody>
          <a:bodyPr anchorCtr="0" anchor="t" bIns="0" lIns="0" spcFirstLastPara="1" rIns="0" wrap="square" tIns="9050">
            <a:spAutoFit/>
          </a:bodyPr>
          <a:lstStyle/>
          <a:p>
            <a:pPr indent="0" lvl="0" marL="12700" rtl="0" algn="l">
              <a:lnSpc>
                <a:spcPct val="100000"/>
              </a:lnSpc>
              <a:spcBef>
                <a:spcPts val="0"/>
              </a:spcBef>
              <a:spcAft>
                <a:spcPts val="0"/>
              </a:spcAft>
              <a:buNone/>
            </a:pPr>
            <a:r>
              <a:rPr lang="ru" sz="3000">
                <a:latin typeface="Tahoma"/>
                <a:ea typeface="Tahoma"/>
                <a:cs typeface="Tahoma"/>
                <a:sym typeface="Tahoma"/>
              </a:rPr>
              <a:t>Истоки Исследования Эмоций</a:t>
            </a:r>
            <a:endParaRPr sz="3000">
              <a:latin typeface="Tahoma"/>
              <a:ea typeface="Tahoma"/>
              <a:cs typeface="Tahoma"/>
              <a:sym typeface="Tahoma"/>
            </a:endParaRPr>
          </a:p>
        </p:txBody>
      </p:sp>
      <p:sp>
        <p:nvSpPr>
          <p:cNvPr id="295" name="Google Shape;295;p16"/>
          <p:cNvSpPr txBox="1"/>
          <p:nvPr/>
        </p:nvSpPr>
        <p:spPr>
          <a:xfrm>
            <a:off x="3263376" y="1506675"/>
            <a:ext cx="5098500" cy="822600"/>
          </a:xfrm>
          <a:prstGeom prst="rect">
            <a:avLst/>
          </a:prstGeom>
          <a:noFill/>
          <a:ln>
            <a:noFill/>
          </a:ln>
        </p:spPr>
        <p:txBody>
          <a:bodyPr anchorCtr="0" anchor="t" bIns="0" lIns="0" spcFirstLastPara="1" rIns="0" wrap="square" tIns="9525">
            <a:spAutoFit/>
          </a:bodyPr>
          <a:lstStyle/>
          <a:p>
            <a:pPr indent="-380999" lvl="0" marL="899999" marR="0" rtl="0" algn="l">
              <a:lnSpc>
                <a:spcPct val="120100"/>
              </a:lnSpc>
              <a:spcBef>
                <a:spcPts val="0"/>
              </a:spcBef>
              <a:spcAft>
                <a:spcPts val="0"/>
              </a:spcAft>
              <a:buNone/>
            </a:pPr>
            <a:r>
              <a:rPr lang="ru" sz="2400">
                <a:latin typeface="Tahoma"/>
                <a:ea typeface="Tahoma"/>
                <a:cs typeface="Tahoma"/>
                <a:sym typeface="Tahoma"/>
              </a:rPr>
              <a:t>Выражение эмоций у человека и животных (1872)</a:t>
            </a:r>
            <a:endParaRPr sz="2400">
              <a:latin typeface="Tahoma"/>
              <a:ea typeface="Tahoma"/>
              <a:cs typeface="Tahoma"/>
              <a:sym typeface="Tahoma"/>
            </a:endParaRPr>
          </a:p>
        </p:txBody>
      </p:sp>
      <p:sp>
        <p:nvSpPr>
          <p:cNvPr id="296" name="Google Shape;296;p16"/>
          <p:cNvSpPr txBox="1"/>
          <p:nvPr/>
        </p:nvSpPr>
        <p:spPr>
          <a:xfrm>
            <a:off x="526300" y="940475"/>
            <a:ext cx="4879800" cy="379500"/>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lang="ru" sz="2400">
                <a:latin typeface="Tahoma"/>
                <a:ea typeface="Tahoma"/>
                <a:cs typeface="Tahoma"/>
                <a:sym typeface="Tahoma"/>
              </a:rPr>
              <a:t>Чарльз Дарвин</a:t>
            </a:r>
            <a:r>
              <a:rPr lang="ru" sz="2400">
                <a:latin typeface="Tahoma"/>
                <a:ea typeface="Tahoma"/>
                <a:cs typeface="Tahoma"/>
                <a:sym typeface="Tahoma"/>
              </a:rPr>
              <a:t> (1809 – 1882)</a:t>
            </a:r>
            <a:endParaRPr sz="2400">
              <a:latin typeface="Tahoma"/>
              <a:ea typeface="Tahoma"/>
              <a:cs typeface="Tahoma"/>
              <a:sym typeface="Tahoma"/>
            </a:endParaRPr>
          </a:p>
        </p:txBody>
      </p:sp>
      <p:pic>
        <p:nvPicPr>
          <p:cNvPr id="297" name="Google Shape;297;p16"/>
          <p:cNvPicPr preferRelativeResize="0"/>
          <p:nvPr/>
        </p:nvPicPr>
        <p:blipFill>
          <a:blip r:embed="rId3">
            <a:alphaModFix/>
          </a:blip>
          <a:stretch>
            <a:fillRect/>
          </a:stretch>
        </p:blipFill>
        <p:spPr>
          <a:xfrm>
            <a:off x="993901" y="1615225"/>
            <a:ext cx="2026199" cy="2594103"/>
          </a:xfrm>
          <a:prstGeom prst="rect">
            <a:avLst/>
          </a:prstGeom>
          <a:noFill/>
          <a:ln>
            <a:noFill/>
          </a:ln>
        </p:spPr>
      </p:pic>
      <p:sp>
        <p:nvSpPr>
          <p:cNvPr id="298" name="Google Shape;298;p16"/>
          <p:cNvSpPr txBox="1"/>
          <p:nvPr/>
        </p:nvSpPr>
        <p:spPr>
          <a:xfrm>
            <a:off x="3263375" y="2516125"/>
            <a:ext cx="5098500" cy="1693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ru">
                <a:latin typeface="Tahoma"/>
                <a:ea typeface="Tahoma"/>
                <a:cs typeface="Tahoma"/>
                <a:sym typeface="Tahoma"/>
              </a:rPr>
              <a:t>"У людей некоторые проявления эмоций, такие как мурашки под влиянием крайнего ужаса или обнажение зубов из-за ярости, вряд ли можно объяснить, если не верить в то, что человек когда-то существовал в гораздо более низком и животном состоянии" (Darwin, 1872)</a:t>
            </a:r>
            <a:endParaRPr sz="1600">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4" name="Shape 424"/>
        <p:cNvGrpSpPr/>
        <p:nvPr/>
      </p:nvGrpSpPr>
      <p:grpSpPr>
        <a:xfrm>
          <a:off x="0" y="0"/>
          <a:ext cx="0" cy="0"/>
          <a:chOff x="0" y="0"/>
          <a:chExt cx="0" cy="0"/>
        </a:xfrm>
      </p:grpSpPr>
      <p:sp>
        <p:nvSpPr>
          <p:cNvPr id="425" name="Google Shape;425;p34"/>
          <p:cNvSpPr txBox="1"/>
          <p:nvPr>
            <p:ph type="title"/>
          </p:nvPr>
        </p:nvSpPr>
        <p:spPr>
          <a:xfrm>
            <a:off x="879202" y="184100"/>
            <a:ext cx="7357200" cy="471900"/>
          </a:xfrm>
          <a:prstGeom prst="rect">
            <a:avLst/>
          </a:prstGeom>
          <a:noFill/>
          <a:ln>
            <a:noFill/>
          </a:ln>
        </p:spPr>
        <p:txBody>
          <a:bodyPr anchorCtr="0" anchor="t" bIns="0" lIns="0" spcFirstLastPara="1" rIns="0" wrap="square" tIns="55700">
            <a:spAutoFit/>
          </a:bodyPr>
          <a:lstStyle/>
          <a:p>
            <a:pPr indent="-25400" lvl="0" marL="876300" marR="0" rtl="0" algn="l">
              <a:lnSpc>
                <a:spcPct val="108055"/>
              </a:lnSpc>
              <a:spcBef>
                <a:spcPts val="0"/>
              </a:spcBef>
              <a:spcAft>
                <a:spcPts val="0"/>
              </a:spcAft>
              <a:buNone/>
            </a:pPr>
            <a:r>
              <a:rPr lang="ru">
                <a:latin typeface="Tahoma"/>
                <a:ea typeface="Tahoma"/>
                <a:cs typeface="Tahoma"/>
                <a:sym typeface="Tahoma"/>
              </a:rPr>
              <a:t>Антропологические исследования</a:t>
            </a:r>
            <a:endParaRPr>
              <a:latin typeface="Tahoma"/>
              <a:ea typeface="Tahoma"/>
              <a:cs typeface="Tahoma"/>
              <a:sym typeface="Tahoma"/>
            </a:endParaRPr>
          </a:p>
        </p:txBody>
      </p:sp>
      <p:sp>
        <p:nvSpPr>
          <p:cNvPr id="426" name="Google Shape;426;p34"/>
          <p:cNvSpPr txBox="1"/>
          <p:nvPr/>
        </p:nvSpPr>
        <p:spPr>
          <a:xfrm>
            <a:off x="443298" y="1025250"/>
            <a:ext cx="8229000" cy="14103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latin typeface="Tahoma"/>
                <a:ea typeface="Tahoma"/>
                <a:cs typeface="Tahoma"/>
                <a:sym typeface="Tahoma"/>
              </a:rPr>
              <a:t>Lutz, Catherine. (1988). </a:t>
            </a:r>
            <a:r>
              <a:rPr i="1" lang="ru" sz="1800">
                <a:latin typeface="Tahoma"/>
                <a:ea typeface="Tahoma"/>
                <a:cs typeface="Tahoma"/>
                <a:sym typeface="Tahoma"/>
              </a:rPr>
              <a:t>Unnatural emotions: Everyday sentiments on a  Micronesian atoll and their challenge to western theory.</a:t>
            </a:r>
            <a:endParaRPr sz="1800">
              <a:latin typeface="Tahoma"/>
              <a:ea typeface="Tahoma"/>
              <a:cs typeface="Tahoma"/>
              <a:sym typeface="Tahoma"/>
            </a:endParaRPr>
          </a:p>
          <a:p>
            <a:pPr indent="0" lvl="0" marL="0" marR="0" rtl="0" algn="l">
              <a:lnSpc>
                <a:spcPct val="100000"/>
              </a:lnSpc>
              <a:spcBef>
                <a:spcPts val="0"/>
              </a:spcBef>
              <a:spcAft>
                <a:spcPts val="0"/>
              </a:spcAft>
              <a:buNone/>
            </a:pPr>
            <a:r>
              <a:t/>
            </a:r>
            <a:endParaRPr sz="1900">
              <a:latin typeface="Tahoma"/>
              <a:ea typeface="Tahoma"/>
              <a:cs typeface="Tahoma"/>
              <a:sym typeface="Tahoma"/>
            </a:endParaRPr>
          </a:p>
          <a:p>
            <a:pPr indent="0" lvl="0" marL="12700" marR="0" rtl="0" algn="l">
              <a:lnSpc>
                <a:spcPct val="100000"/>
              </a:lnSpc>
              <a:spcBef>
                <a:spcPts val="0"/>
              </a:spcBef>
              <a:spcAft>
                <a:spcPts val="0"/>
              </a:spcAft>
              <a:buNone/>
            </a:pPr>
            <a:r>
              <a:rPr i="1" lang="ru" sz="1800">
                <a:latin typeface="Tahoma"/>
                <a:ea typeface="Tahoma"/>
                <a:cs typeface="Tahoma"/>
                <a:sym typeface="Tahoma"/>
              </a:rPr>
              <a:t>Ifaluk </a:t>
            </a:r>
            <a:r>
              <a:rPr lang="ru" sz="1800">
                <a:latin typeface="Tahoma"/>
                <a:ea typeface="Tahoma"/>
                <a:cs typeface="Tahoma"/>
                <a:sym typeface="Tahoma"/>
              </a:rPr>
              <a:t>atoll. Малое</a:t>
            </a:r>
            <a:r>
              <a:rPr lang="ru" sz="1800">
                <a:latin typeface="Tahoma"/>
                <a:ea typeface="Tahoma"/>
                <a:cs typeface="Tahoma"/>
                <a:sym typeface="Tahoma"/>
              </a:rPr>
              <a:t>, неиндустриализированное и очень взаимозависимое общество</a:t>
            </a:r>
            <a:endParaRPr sz="1800">
              <a:latin typeface="Tahoma"/>
              <a:ea typeface="Tahoma"/>
              <a:cs typeface="Tahoma"/>
              <a:sym typeface="Tahoma"/>
            </a:endParaRPr>
          </a:p>
        </p:txBody>
      </p:sp>
      <p:sp>
        <p:nvSpPr>
          <p:cNvPr id="427" name="Google Shape;427;p34"/>
          <p:cNvSpPr txBox="1"/>
          <p:nvPr/>
        </p:nvSpPr>
        <p:spPr>
          <a:xfrm>
            <a:off x="443297" y="2804800"/>
            <a:ext cx="900600" cy="1117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latin typeface="Tahoma"/>
                <a:ea typeface="Tahoma"/>
                <a:cs typeface="Tahoma"/>
                <a:sym typeface="Tahoma"/>
              </a:rPr>
              <a:t>fago  ker  song  metagu</a:t>
            </a:r>
            <a:endParaRPr sz="1800">
              <a:latin typeface="Tahoma"/>
              <a:ea typeface="Tahoma"/>
              <a:cs typeface="Tahoma"/>
              <a:sym typeface="Tahoma"/>
            </a:endParaRPr>
          </a:p>
        </p:txBody>
      </p:sp>
      <p:sp>
        <p:nvSpPr>
          <p:cNvPr id="428" name="Google Shape;428;p34"/>
          <p:cNvSpPr txBox="1"/>
          <p:nvPr/>
        </p:nvSpPr>
        <p:spPr>
          <a:xfrm>
            <a:off x="1450098" y="2841363"/>
            <a:ext cx="4580100" cy="1117800"/>
          </a:xfrm>
          <a:prstGeom prst="rect">
            <a:avLst/>
          </a:prstGeom>
          <a:noFill/>
          <a:ln>
            <a:noFill/>
          </a:ln>
        </p:spPr>
        <p:txBody>
          <a:bodyPr anchorCtr="0" anchor="t" bIns="0" lIns="0" spcFirstLastPara="1" rIns="0" wrap="square" tIns="9525">
            <a:spAutoFit/>
          </a:bodyPr>
          <a:lstStyle/>
          <a:p>
            <a:pPr indent="0" lvl="0" marL="12700" marR="1562100" rtl="0" algn="l">
              <a:lnSpc>
                <a:spcPct val="100000"/>
              </a:lnSpc>
              <a:spcBef>
                <a:spcPts val="0"/>
              </a:spcBef>
              <a:spcAft>
                <a:spcPts val="0"/>
              </a:spcAft>
              <a:buNone/>
            </a:pPr>
            <a:r>
              <a:rPr lang="ru" sz="1800">
                <a:latin typeface="Tahoma"/>
                <a:ea typeface="Tahoma"/>
                <a:cs typeface="Tahoma"/>
                <a:sym typeface="Tahoma"/>
              </a:rPr>
              <a:t>compassion/love/sadness  happiness/excitement</a:t>
            </a:r>
            <a:endParaRPr sz="1800">
              <a:latin typeface="Tahoma"/>
              <a:ea typeface="Tahoma"/>
              <a:cs typeface="Tahoma"/>
              <a:sym typeface="Tahoma"/>
            </a:endParaRPr>
          </a:p>
          <a:p>
            <a:pPr indent="0" lvl="0" marL="12700" marR="0" rtl="0" algn="l">
              <a:lnSpc>
                <a:spcPct val="100000"/>
              </a:lnSpc>
              <a:spcBef>
                <a:spcPts val="0"/>
              </a:spcBef>
              <a:spcAft>
                <a:spcPts val="0"/>
              </a:spcAft>
              <a:buNone/>
            </a:pPr>
            <a:r>
              <a:rPr lang="ru" sz="1800">
                <a:latin typeface="Tahoma"/>
                <a:ea typeface="Tahoma"/>
                <a:cs typeface="Tahoma"/>
                <a:sym typeface="Tahoma"/>
              </a:rPr>
              <a:t>justifiable anger at a breach of social rules  anxious concern for others</a:t>
            </a:r>
            <a:endParaRPr sz="1800">
              <a:latin typeface="Tahoma"/>
              <a:ea typeface="Tahoma"/>
              <a:cs typeface="Tahoma"/>
              <a:sym typeface="Tahoma"/>
            </a:endParaRPr>
          </a:p>
        </p:txBody>
      </p:sp>
      <p:sp>
        <p:nvSpPr>
          <p:cNvPr id="429" name="Google Shape;429;p34"/>
          <p:cNvSpPr txBox="1"/>
          <p:nvPr/>
        </p:nvSpPr>
        <p:spPr>
          <a:xfrm>
            <a:off x="443300" y="4364975"/>
            <a:ext cx="8092800" cy="5637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latin typeface="Tahoma"/>
                <a:ea typeface="Tahoma"/>
                <a:cs typeface="Tahoma"/>
                <a:sym typeface="Tahoma"/>
              </a:rPr>
              <a:t>Отсутствие прямых соответствий между категориями эмоций в разных культурах</a:t>
            </a:r>
            <a:endParaRPr sz="1800">
              <a:latin typeface="Tahoma"/>
              <a:ea typeface="Tahoma"/>
              <a:cs typeface="Tahoma"/>
              <a:sym typeface="Tahoma"/>
            </a:endParaRPr>
          </a:p>
        </p:txBody>
      </p:sp>
      <p:pic>
        <p:nvPicPr>
          <p:cNvPr id="430" name="Google Shape;430;p34"/>
          <p:cNvPicPr preferRelativeResize="0"/>
          <p:nvPr/>
        </p:nvPicPr>
        <p:blipFill>
          <a:blip r:embed="rId3">
            <a:alphaModFix/>
          </a:blip>
          <a:stretch>
            <a:fillRect/>
          </a:stretch>
        </p:blipFill>
        <p:spPr>
          <a:xfrm>
            <a:off x="6586359" y="2435550"/>
            <a:ext cx="2085938" cy="162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4" name="Shape 434"/>
        <p:cNvGrpSpPr/>
        <p:nvPr/>
      </p:nvGrpSpPr>
      <p:grpSpPr>
        <a:xfrm>
          <a:off x="0" y="0"/>
          <a:ext cx="0" cy="0"/>
          <a:chOff x="0" y="0"/>
          <a:chExt cx="0" cy="0"/>
        </a:xfrm>
      </p:grpSpPr>
      <p:sp>
        <p:nvSpPr>
          <p:cNvPr id="435" name="Google Shape;435;p35"/>
          <p:cNvSpPr txBox="1"/>
          <p:nvPr>
            <p:ph type="title"/>
          </p:nvPr>
        </p:nvSpPr>
        <p:spPr>
          <a:xfrm>
            <a:off x="823477" y="363700"/>
            <a:ext cx="6937200" cy="633900"/>
          </a:xfrm>
          <a:prstGeom prst="rect">
            <a:avLst/>
          </a:prstGeom>
          <a:noFill/>
          <a:ln>
            <a:noFill/>
          </a:ln>
        </p:spPr>
        <p:txBody>
          <a:bodyPr anchorCtr="0" anchor="t" bIns="0" lIns="0" spcFirstLastPara="1" rIns="0" wrap="square" tIns="216025">
            <a:spAutoFit/>
          </a:bodyPr>
          <a:lstStyle/>
          <a:p>
            <a:pPr indent="-965200" lvl="0" marL="2362200" marR="0" rtl="0" algn="l">
              <a:lnSpc>
                <a:spcPct val="108055"/>
              </a:lnSpc>
              <a:spcBef>
                <a:spcPts val="0"/>
              </a:spcBef>
              <a:spcAft>
                <a:spcPts val="0"/>
              </a:spcAft>
              <a:buNone/>
            </a:pPr>
            <a:r>
              <a:rPr lang="ru">
                <a:latin typeface="Tahoma"/>
                <a:ea typeface="Tahoma"/>
                <a:cs typeface="Tahoma"/>
                <a:sym typeface="Tahoma"/>
              </a:rPr>
              <a:t>Основное различие в подходах</a:t>
            </a:r>
            <a:endParaRPr>
              <a:latin typeface="Tahoma"/>
              <a:ea typeface="Tahoma"/>
              <a:cs typeface="Tahoma"/>
              <a:sym typeface="Tahoma"/>
            </a:endParaRPr>
          </a:p>
        </p:txBody>
      </p:sp>
      <p:sp>
        <p:nvSpPr>
          <p:cNvPr id="436" name="Google Shape;436;p35"/>
          <p:cNvSpPr txBox="1"/>
          <p:nvPr/>
        </p:nvSpPr>
        <p:spPr>
          <a:xfrm>
            <a:off x="823475" y="1416675"/>
            <a:ext cx="7554600" cy="2034000"/>
          </a:xfrm>
          <a:prstGeom prst="rect">
            <a:avLst/>
          </a:prstGeom>
          <a:noFill/>
          <a:ln>
            <a:noFill/>
          </a:ln>
        </p:spPr>
        <p:txBody>
          <a:bodyPr anchorCtr="0" anchor="t" bIns="0" lIns="0" spcFirstLastPara="1" rIns="0" wrap="square" tIns="73325">
            <a:spAutoFit/>
          </a:bodyPr>
          <a:lstStyle/>
          <a:p>
            <a:pPr indent="-260350" lvl="0" marL="266700" marR="0" rtl="0" algn="l">
              <a:lnSpc>
                <a:spcPct val="100000"/>
              </a:lnSpc>
              <a:spcBef>
                <a:spcPts val="0"/>
              </a:spcBef>
              <a:spcAft>
                <a:spcPts val="0"/>
              </a:spcAft>
              <a:buSzPts val="2100"/>
              <a:buFont typeface="Tahoma"/>
              <a:buChar char="•"/>
            </a:pPr>
            <a:r>
              <a:rPr lang="ru" sz="2100">
                <a:latin typeface="Tahoma"/>
                <a:ea typeface="Tahoma"/>
                <a:cs typeface="Tahoma"/>
                <a:sym typeface="Tahoma"/>
              </a:rPr>
              <a:t>культурная специфичность в отличие от культурной универсальности</a:t>
            </a:r>
            <a:endParaRPr sz="3200">
              <a:latin typeface="Times New Roman"/>
              <a:ea typeface="Times New Roman"/>
              <a:cs typeface="Times New Roman"/>
              <a:sym typeface="Times New Roman"/>
            </a:endParaRPr>
          </a:p>
          <a:p>
            <a:pPr indent="0" lvl="0" marL="38100" marR="0" rtl="0" algn="ctr">
              <a:lnSpc>
                <a:spcPct val="100000"/>
              </a:lnSpc>
              <a:spcBef>
                <a:spcPts val="400"/>
              </a:spcBef>
              <a:spcAft>
                <a:spcPts val="0"/>
              </a:spcAft>
              <a:buNone/>
            </a:pPr>
            <a:r>
              <a:rPr lang="ru" sz="1800">
                <a:latin typeface="Tahoma"/>
                <a:ea typeface="Tahoma"/>
                <a:cs typeface="Tahoma"/>
                <a:sym typeface="Tahoma"/>
              </a:rPr>
              <a:t>Биология не отрицается</a:t>
            </a:r>
            <a:endParaRPr sz="1800">
              <a:latin typeface="Tahoma"/>
              <a:ea typeface="Tahoma"/>
              <a:cs typeface="Tahoma"/>
              <a:sym typeface="Tahoma"/>
            </a:endParaRPr>
          </a:p>
          <a:p>
            <a:pPr indent="0" lvl="0" marL="38100" marR="0" rtl="0" algn="ctr">
              <a:lnSpc>
                <a:spcPct val="100000"/>
              </a:lnSpc>
              <a:spcBef>
                <a:spcPts val="400"/>
              </a:spcBef>
              <a:spcAft>
                <a:spcPts val="0"/>
              </a:spcAft>
              <a:buNone/>
            </a:pPr>
            <a:r>
              <a:rPr lang="ru" sz="1800">
                <a:latin typeface="Tahoma"/>
                <a:ea typeface="Tahoma"/>
                <a:cs typeface="Tahoma"/>
                <a:sym typeface="Tahoma"/>
              </a:rPr>
              <a:t>Однако между ними не существует однозначной связи между</a:t>
            </a:r>
            <a:endParaRPr sz="1800">
              <a:latin typeface="Tahoma"/>
              <a:ea typeface="Tahoma"/>
              <a:cs typeface="Tahoma"/>
              <a:sym typeface="Tahoma"/>
            </a:endParaRPr>
          </a:p>
          <a:p>
            <a:pPr indent="0" lvl="0" marL="38100" marR="0" rtl="0" algn="ctr">
              <a:lnSpc>
                <a:spcPct val="100000"/>
              </a:lnSpc>
              <a:spcBef>
                <a:spcPts val="400"/>
              </a:spcBef>
              <a:spcAft>
                <a:spcPts val="0"/>
              </a:spcAft>
              <a:buNone/>
            </a:pPr>
            <a:r>
              <a:t/>
            </a:r>
            <a:endParaRPr sz="1800">
              <a:latin typeface="Times New Roman"/>
              <a:ea typeface="Times New Roman"/>
              <a:cs typeface="Times New Roman"/>
              <a:sym typeface="Times New Roman"/>
            </a:endParaRPr>
          </a:p>
          <a:p>
            <a:pPr indent="0" lvl="0" marL="38100" marR="0" rtl="0" algn="ctr">
              <a:lnSpc>
                <a:spcPct val="100000"/>
              </a:lnSpc>
              <a:spcBef>
                <a:spcPts val="400"/>
              </a:spcBef>
              <a:spcAft>
                <a:spcPts val="0"/>
              </a:spcAft>
              <a:buNone/>
            </a:pPr>
            <a:r>
              <a:t/>
            </a:r>
            <a:endParaRPr sz="1800">
              <a:latin typeface="Times New Roman"/>
              <a:ea typeface="Times New Roman"/>
              <a:cs typeface="Times New Roman"/>
              <a:sym typeface="Times New Roman"/>
            </a:endParaRPr>
          </a:p>
        </p:txBody>
      </p:sp>
      <p:sp>
        <p:nvSpPr>
          <p:cNvPr id="437" name="Google Shape;437;p35"/>
          <p:cNvSpPr txBox="1"/>
          <p:nvPr/>
        </p:nvSpPr>
        <p:spPr>
          <a:xfrm>
            <a:off x="2087117" y="3058908"/>
            <a:ext cx="1621200" cy="1722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104775">
            <a:spAutoFit/>
          </a:bodyPr>
          <a:lstStyle/>
          <a:p>
            <a:pPr indent="0" lvl="0" marL="0" marR="0" rtl="0" algn="ctr">
              <a:lnSpc>
                <a:spcPct val="100000"/>
              </a:lnSpc>
              <a:spcBef>
                <a:spcPts val="0"/>
              </a:spcBef>
              <a:spcAft>
                <a:spcPts val="0"/>
              </a:spcAft>
              <a:buNone/>
            </a:pPr>
            <a:r>
              <a:rPr lang="ru" sz="1500">
                <a:latin typeface="Tahoma"/>
                <a:ea typeface="Tahoma"/>
                <a:cs typeface="Tahoma"/>
                <a:sym typeface="Tahoma"/>
              </a:rPr>
              <a:t>Биологически заложенными элементами и системами поведения</a:t>
            </a:r>
            <a:endParaRPr sz="1500">
              <a:latin typeface="Tahoma"/>
              <a:ea typeface="Tahoma"/>
              <a:cs typeface="Tahoma"/>
              <a:sym typeface="Tahoma"/>
            </a:endParaRPr>
          </a:p>
          <a:p>
            <a:pPr indent="0" lvl="0" marL="0" marR="0" rtl="0" algn="ctr">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sz="1500">
              <a:latin typeface="Times New Roman"/>
              <a:ea typeface="Times New Roman"/>
              <a:cs typeface="Times New Roman"/>
              <a:sym typeface="Times New Roman"/>
            </a:endParaRPr>
          </a:p>
        </p:txBody>
      </p:sp>
      <p:sp>
        <p:nvSpPr>
          <p:cNvPr id="438" name="Google Shape;438;p35"/>
          <p:cNvSpPr txBox="1"/>
          <p:nvPr/>
        </p:nvSpPr>
        <p:spPr>
          <a:xfrm>
            <a:off x="4343685" y="3849719"/>
            <a:ext cx="349800" cy="2868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latin typeface="Tahoma"/>
                <a:ea typeface="Tahoma"/>
                <a:cs typeface="Tahoma"/>
                <a:sym typeface="Tahoma"/>
              </a:rPr>
              <a:t>и</a:t>
            </a:r>
            <a:endParaRPr sz="1800">
              <a:latin typeface="Tahoma"/>
              <a:ea typeface="Tahoma"/>
              <a:cs typeface="Tahoma"/>
              <a:sym typeface="Tahoma"/>
            </a:endParaRPr>
          </a:p>
        </p:txBody>
      </p:sp>
      <p:sp>
        <p:nvSpPr>
          <p:cNvPr id="439" name="Google Shape;439;p35"/>
          <p:cNvSpPr txBox="1"/>
          <p:nvPr/>
        </p:nvSpPr>
        <p:spPr>
          <a:xfrm>
            <a:off x="5121375" y="3405245"/>
            <a:ext cx="1621200" cy="10293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104775">
            <a:spAutoFit/>
          </a:bodyPr>
          <a:lstStyle/>
          <a:p>
            <a:pPr indent="0" lvl="0" marL="0" marR="0" rtl="0" algn="ctr">
              <a:lnSpc>
                <a:spcPct val="100000"/>
              </a:lnSpc>
              <a:spcBef>
                <a:spcPts val="0"/>
              </a:spcBef>
              <a:spcAft>
                <a:spcPts val="0"/>
              </a:spcAft>
              <a:buNone/>
            </a:pPr>
            <a:r>
              <a:rPr lang="ru" sz="1500">
                <a:latin typeface="Tahoma"/>
                <a:ea typeface="Tahoma"/>
                <a:cs typeface="Tahoma"/>
                <a:sym typeface="Tahoma"/>
              </a:rPr>
              <a:t>Специфическими эмоциями</a:t>
            </a:r>
            <a:endParaRPr sz="1500">
              <a:latin typeface="Tahoma"/>
              <a:ea typeface="Tahoma"/>
              <a:cs typeface="Tahoma"/>
              <a:sym typeface="Tahoma"/>
            </a:endParaRPr>
          </a:p>
          <a:p>
            <a:pPr indent="0" lvl="0" marL="0" marR="0" rtl="0" algn="ctr">
              <a:lnSpc>
                <a:spcPct val="100000"/>
              </a:lnSpc>
              <a:spcBef>
                <a:spcPts val="0"/>
              </a:spcBef>
              <a:spcAft>
                <a:spcPts val="0"/>
              </a:spcAft>
              <a:buNone/>
            </a:pPr>
            <a:r>
              <a:t/>
            </a:r>
            <a:endParaRPr sz="1500">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sz="1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2" name="Shape 302"/>
        <p:cNvGrpSpPr/>
        <p:nvPr/>
      </p:nvGrpSpPr>
      <p:grpSpPr>
        <a:xfrm>
          <a:off x="0" y="0"/>
          <a:ext cx="0" cy="0"/>
          <a:chOff x="0" y="0"/>
          <a:chExt cx="0" cy="0"/>
        </a:xfrm>
      </p:grpSpPr>
      <p:sp>
        <p:nvSpPr>
          <p:cNvPr id="303" name="Google Shape;303;p17"/>
          <p:cNvSpPr txBox="1"/>
          <p:nvPr>
            <p:ph type="title"/>
          </p:nvPr>
        </p:nvSpPr>
        <p:spPr>
          <a:xfrm>
            <a:off x="2142744" y="441293"/>
            <a:ext cx="48606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a:latin typeface="Tahoma"/>
                <a:ea typeface="Tahoma"/>
                <a:cs typeface="Tahoma"/>
                <a:sym typeface="Tahoma"/>
              </a:rPr>
              <a:t>Теория базовых эмоций</a:t>
            </a:r>
            <a:endParaRPr>
              <a:latin typeface="Tahoma"/>
              <a:ea typeface="Tahoma"/>
              <a:cs typeface="Tahoma"/>
              <a:sym typeface="Tahoma"/>
            </a:endParaRPr>
          </a:p>
        </p:txBody>
      </p:sp>
      <p:sp>
        <p:nvSpPr>
          <p:cNvPr id="304" name="Google Shape;304;p17"/>
          <p:cNvSpPr txBox="1"/>
          <p:nvPr/>
        </p:nvSpPr>
        <p:spPr>
          <a:xfrm>
            <a:off x="302025" y="1178150"/>
            <a:ext cx="8124300" cy="4242600"/>
          </a:xfrm>
          <a:prstGeom prst="rect">
            <a:avLst/>
          </a:prstGeom>
          <a:noFill/>
          <a:ln>
            <a:noFill/>
          </a:ln>
        </p:spPr>
        <p:txBody>
          <a:bodyPr anchorCtr="0" anchor="t" bIns="0" lIns="0" spcFirstLastPara="1" rIns="0" wrap="square" tIns="9525">
            <a:spAutoFit/>
          </a:bodyPr>
          <a:lstStyle/>
          <a:p>
            <a:pPr indent="0" lvl="0" marL="12700" marR="635000" rtl="0" algn="l">
              <a:lnSpc>
                <a:spcPct val="100000"/>
              </a:lnSpc>
              <a:spcBef>
                <a:spcPts val="0"/>
              </a:spcBef>
              <a:spcAft>
                <a:spcPts val="0"/>
              </a:spcAft>
              <a:buClr>
                <a:schemeClr val="dk1"/>
              </a:buClr>
              <a:buSzPts val="1100"/>
              <a:buFont typeface="Arial"/>
              <a:buNone/>
            </a:pPr>
            <a:r>
              <a:rPr lang="ru" sz="1700">
                <a:latin typeface="Tahoma"/>
                <a:ea typeface="Tahoma"/>
                <a:cs typeface="Tahoma"/>
                <a:sym typeface="Tahoma"/>
              </a:rPr>
              <a:t>Базовые эмоции:</a:t>
            </a:r>
            <a:endParaRPr sz="1700">
              <a:latin typeface="Tahoma"/>
              <a:ea typeface="Tahoma"/>
              <a:cs typeface="Tahoma"/>
              <a:sym typeface="Tahoma"/>
            </a:endParaRPr>
          </a:p>
          <a:p>
            <a:pPr indent="-336550" lvl="0" marL="457200" marR="635000" rtl="0" algn="l">
              <a:lnSpc>
                <a:spcPct val="100000"/>
              </a:lnSpc>
              <a:spcBef>
                <a:spcPts val="0"/>
              </a:spcBef>
              <a:spcAft>
                <a:spcPts val="0"/>
              </a:spcAft>
              <a:buSzPts val="1700"/>
              <a:buFont typeface="Tahoma"/>
              <a:buChar char="●"/>
            </a:pPr>
            <a:r>
              <a:rPr lang="ru" sz="1700">
                <a:latin typeface="Tahoma"/>
                <a:ea typeface="Tahoma"/>
                <a:cs typeface="Tahoma"/>
                <a:sym typeface="Tahoma"/>
              </a:rPr>
              <a:t>биологически фиксированные, сформировавшиеся в ходе эволюции</a:t>
            </a:r>
            <a:endParaRPr sz="1700">
              <a:latin typeface="Tahoma"/>
              <a:ea typeface="Tahoma"/>
              <a:cs typeface="Tahoma"/>
              <a:sym typeface="Tahoma"/>
            </a:endParaRPr>
          </a:p>
          <a:p>
            <a:pPr indent="-336550" lvl="0" marL="457200" marR="635000" rtl="0" algn="l">
              <a:lnSpc>
                <a:spcPct val="100000"/>
              </a:lnSpc>
              <a:spcBef>
                <a:spcPts val="0"/>
              </a:spcBef>
              <a:spcAft>
                <a:spcPts val="0"/>
              </a:spcAft>
              <a:buSzPts val="1700"/>
              <a:buFont typeface="Tahoma"/>
              <a:buChar char="●"/>
            </a:pPr>
            <a:r>
              <a:rPr lang="ru" sz="1700">
                <a:latin typeface="Tahoma"/>
                <a:ea typeface="Tahoma"/>
                <a:cs typeface="Tahoma"/>
                <a:sym typeface="Tahoma"/>
              </a:rPr>
              <a:t>универсальны для всех культур</a:t>
            </a:r>
            <a:endParaRPr sz="1700">
              <a:latin typeface="Tahoma"/>
              <a:ea typeface="Tahoma"/>
              <a:cs typeface="Tahoma"/>
              <a:sym typeface="Tahoma"/>
            </a:endParaRPr>
          </a:p>
          <a:p>
            <a:pPr indent="-336550" lvl="0" marL="457200" marR="635000" rtl="0" algn="l">
              <a:lnSpc>
                <a:spcPct val="100000"/>
              </a:lnSpc>
              <a:spcBef>
                <a:spcPts val="0"/>
              </a:spcBef>
              <a:spcAft>
                <a:spcPts val="0"/>
              </a:spcAft>
              <a:buSzPts val="1700"/>
              <a:buFont typeface="Tahoma"/>
              <a:buChar char="●"/>
            </a:pPr>
            <a:r>
              <a:rPr lang="ru" sz="1700">
                <a:latin typeface="Tahoma"/>
                <a:ea typeface="Tahoma"/>
                <a:cs typeface="Tahoma"/>
                <a:sym typeface="Tahoma"/>
              </a:rPr>
              <a:t>имеют типичные физиологические и экспрессивные паттерны</a:t>
            </a:r>
            <a:endParaRPr sz="1700">
              <a:latin typeface="Tahoma"/>
              <a:ea typeface="Tahoma"/>
              <a:cs typeface="Tahoma"/>
              <a:sym typeface="Tahoma"/>
            </a:endParaRPr>
          </a:p>
          <a:p>
            <a:pPr indent="0" lvl="0" marL="12700" marR="635000" rtl="0" algn="l">
              <a:lnSpc>
                <a:spcPct val="100000"/>
              </a:lnSpc>
              <a:spcBef>
                <a:spcPts val="0"/>
              </a:spcBef>
              <a:spcAft>
                <a:spcPts val="0"/>
              </a:spcAft>
              <a:buClr>
                <a:schemeClr val="dk1"/>
              </a:buClr>
              <a:buSzPts val="1100"/>
              <a:buFont typeface="Arial"/>
              <a:buNone/>
            </a:pPr>
            <a:r>
              <a:t/>
            </a:r>
            <a:endParaRPr b="1" sz="1700">
              <a:latin typeface="Tahoma"/>
              <a:ea typeface="Tahoma"/>
              <a:cs typeface="Tahoma"/>
              <a:sym typeface="Tahoma"/>
            </a:endParaRPr>
          </a:p>
          <a:p>
            <a:pPr indent="0" lvl="0" marL="12700" marR="635000" rtl="0" algn="l">
              <a:lnSpc>
                <a:spcPct val="100000"/>
              </a:lnSpc>
              <a:spcBef>
                <a:spcPts val="0"/>
              </a:spcBef>
              <a:spcAft>
                <a:spcPts val="0"/>
              </a:spcAft>
              <a:buClr>
                <a:schemeClr val="dk1"/>
              </a:buClr>
              <a:buSzPts val="1100"/>
              <a:buFont typeface="Arial"/>
              <a:buNone/>
            </a:pPr>
            <a:r>
              <a:rPr b="1" lang="ru" sz="1700">
                <a:latin typeface="Tahoma"/>
                <a:ea typeface="Tahoma"/>
                <a:cs typeface="Tahoma"/>
                <a:sym typeface="Tahoma"/>
              </a:rPr>
              <a:t>Как возникают базовые эмоции?</a:t>
            </a:r>
            <a:endParaRPr b="1" sz="1700">
              <a:latin typeface="Tahoma"/>
              <a:ea typeface="Tahoma"/>
              <a:cs typeface="Tahoma"/>
              <a:sym typeface="Tahoma"/>
            </a:endParaRPr>
          </a:p>
          <a:p>
            <a:pPr indent="0" lvl="0" marL="12700" marR="635000" rtl="0" algn="l">
              <a:lnSpc>
                <a:spcPct val="100000"/>
              </a:lnSpc>
              <a:spcBef>
                <a:spcPts val="0"/>
              </a:spcBef>
              <a:spcAft>
                <a:spcPts val="0"/>
              </a:spcAft>
              <a:buClr>
                <a:schemeClr val="dk1"/>
              </a:buClr>
              <a:buSzPts val="1100"/>
              <a:buFont typeface="Arial"/>
              <a:buNone/>
            </a:pPr>
            <a:r>
              <a:rPr lang="ru" sz="1700">
                <a:latin typeface="Tahoma"/>
                <a:ea typeface="Tahoma"/>
                <a:cs typeface="Tahoma"/>
                <a:sym typeface="Tahoma"/>
              </a:rPr>
              <a:t>Сигнальные стимулы (биологически подготовленные стимулы) вызывают специфическую программу аффекта, соответствующую одной из базовых эмоций и порождающую характерные паттерны выражения и конфигурации физиологических реакций.</a:t>
            </a:r>
            <a:endParaRPr sz="1700">
              <a:latin typeface="Tahoma"/>
              <a:ea typeface="Tahoma"/>
              <a:cs typeface="Tahoma"/>
              <a:sym typeface="Tahoma"/>
            </a:endParaRPr>
          </a:p>
          <a:p>
            <a:pPr indent="0" lvl="0" marL="12700" marR="635000" rtl="0" algn="l">
              <a:lnSpc>
                <a:spcPct val="100000"/>
              </a:lnSpc>
              <a:spcBef>
                <a:spcPts val="0"/>
              </a:spcBef>
              <a:spcAft>
                <a:spcPts val="0"/>
              </a:spcAft>
              <a:buClr>
                <a:schemeClr val="dk1"/>
              </a:buClr>
              <a:buSzPts val="1100"/>
              <a:buFont typeface="Arial"/>
              <a:buNone/>
            </a:pPr>
            <a:r>
              <a:t/>
            </a:r>
            <a:endParaRPr sz="1700">
              <a:latin typeface="Tahoma"/>
              <a:ea typeface="Tahoma"/>
              <a:cs typeface="Tahoma"/>
              <a:sym typeface="Tahoma"/>
            </a:endParaRPr>
          </a:p>
          <a:p>
            <a:pPr indent="0" lvl="0" marL="12700" marR="635000" rtl="0" algn="l">
              <a:lnSpc>
                <a:spcPct val="100000"/>
              </a:lnSpc>
              <a:spcBef>
                <a:spcPts val="0"/>
              </a:spcBef>
              <a:spcAft>
                <a:spcPts val="0"/>
              </a:spcAft>
              <a:buClr>
                <a:schemeClr val="dk1"/>
              </a:buClr>
              <a:buSzPts val="1100"/>
              <a:buFont typeface="Arial"/>
              <a:buNone/>
            </a:pPr>
            <a:r>
              <a:rPr b="1" lang="ru" sz="1700">
                <a:latin typeface="Tahoma"/>
                <a:ea typeface="Tahoma"/>
                <a:cs typeface="Tahoma"/>
                <a:sym typeface="Tahoma"/>
              </a:rPr>
              <a:t>Один из центральных вопросов:</a:t>
            </a:r>
            <a:r>
              <a:rPr lang="ru" sz="1700">
                <a:latin typeface="Tahoma"/>
                <a:ea typeface="Tahoma"/>
                <a:cs typeface="Tahoma"/>
                <a:sym typeface="Tahoma"/>
              </a:rPr>
              <a:t> прототипические выражения лица для каждой базовой эмоции и их кросс-культурная универсальность.</a:t>
            </a:r>
            <a:endParaRPr sz="1700">
              <a:latin typeface="Tahoma"/>
              <a:ea typeface="Tahoma"/>
              <a:cs typeface="Tahoma"/>
              <a:sym typeface="Tahoma"/>
            </a:endParaRPr>
          </a:p>
          <a:p>
            <a:pPr indent="0" lvl="0" marL="12700" marR="635000" rtl="0" algn="l">
              <a:lnSpc>
                <a:spcPct val="100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12700" marR="635000" rtl="0" algn="l">
              <a:lnSpc>
                <a:spcPct val="100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0" lvl="0" marL="0" marR="635000" rtl="0" algn="l">
              <a:lnSpc>
                <a:spcPct val="100000"/>
              </a:lnSpc>
              <a:spcBef>
                <a:spcPts val="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1678026" y="211275"/>
            <a:ext cx="60183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a:latin typeface="Tahoma"/>
                <a:ea typeface="Tahoma"/>
                <a:cs typeface="Tahoma"/>
                <a:sym typeface="Tahoma"/>
              </a:rPr>
              <a:t>Теория Дифференциальных Эмоций</a:t>
            </a:r>
            <a:endParaRPr>
              <a:latin typeface="Tahoma"/>
              <a:ea typeface="Tahoma"/>
              <a:cs typeface="Tahoma"/>
              <a:sym typeface="Tahoma"/>
            </a:endParaRPr>
          </a:p>
        </p:txBody>
      </p:sp>
      <p:sp>
        <p:nvSpPr>
          <p:cNvPr id="310" name="Google Shape;310;p18"/>
          <p:cNvSpPr txBox="1"/>
          <p:nvPr/>
        </p:nvSpPr>
        <p:spPr>
          <a:xfrm>
            <a:off x="762686" y="1678934"/>
            <a:ext cx="1375800" cy="5637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lang="ru" sz="1800">
                <a:latin typeface="Tahoma"/>
                <a:ea typeface="Tahoma"/>
                <a:cs typeface="Tahoma"/>
                <a:sym typeface="Tahoma"/>
              </a:rPr>
              <a:t>Базовые аффекты</a:t>
            </a:r>
            <a:r>
              <a:rPr lang="ru" sz="1800">
                <a:latin typeface="Tahoma"/>
                <a:ea typeface="Tahoma"/>
                <a:cs typeface="Tahoma"/>
                <a:sym typeface="Tahoma"/>
              </a:rPr>
              <a:t>:</a:t>
            </a:r>
            <a:endParaRPr sz="1800">
              <a:latin typeface="Tahoma"/>
              <a:ea typeface="Tahoma"/>
              <a:cs typeface="Tahoma"/>
              <a:sym typeface="Tahoma"/>
            </a:endParaRPr>
          </a:p>
        </p:txBody>
      </p:sp>
      <p:sp>
        <p:nvSpPr>
          <p:cNvPr id="311" name="Google Shape;311;p18"/>
          <p:cNvSpPr txBox="1"/>
          <p:nvPr/>
        </p:nvSpPr>
        <p:spPr>
          <a:xfrm>
            <a:off x="1994150" y="1605225"/>
            <a:ext cx="3573300" cy="2282100"/>
          </a:xfrm>
          <a:prstGeom prst="rect">
            <a:avLst/>
          </a:prstGeom>
          <a:noFill/>
          <a:ln>
            <a:noFill/>
          </a:ln>
        </p:spPr>
        <p:txBody>
          <a:bodyPr anchorCtr="0" anchor="t" bIns="0" lIns="0" spcFirstLastPara="1" rIns="0" wrap="square" tIns="10000">
            <a:spAutoFit/>
          </a:bodyPr>
          <a:lstStyle/>
          <a:p>
            <a:pPr indent="-342900" lvl="0" marL="457200" marR="4191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интерес / волнение </a:t>
            </a:r>
            <a:endParaRPr sz="1800">
              <a:latin typeface="Tahoma"/>
              <a:ea typeface="Tahoma"/>
              <a:cs typeface="Tahoma"/>
              <a:sym typeface="Tahoma"/>
            </a:endParaRPr>
          </a:p>
          <a:p>
            <a:pPr indent="-342900" lvl="0" marL="457200" marR="4191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радость  </a:t>
            </a:r>
            <a:endParaRPr sz="1800">
              <a:latin typeface="Tahoma"/>
              <a:ea typeface="Tahoma"/>
              <a:cs typeface="Tahoma"/>
              <a:sym typeface="Tahoma"/>
            </a:endParaRPr>
          </a:p>
          <a:p>
            <a:pPr indent="-342900" lvl="0" marL="457200" marR="4191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горе</a:t>
            </a:r>
            <a:endParaRPr sz="1800">
              <a:latin typeface="Tahoma"/>
              <a:ea typeface="Tahoma"/>
              <a:cs typeface="Tahoma"/>
              <a:sym typeface="Tahoma"/>
            </a:endParaRPr>
          </a:p>
          <a:p>
            <a:pPr indent="-342900" lvl="0" marL="457200" marR="4191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удивление</a:t>
            </a:r>
            <a:endParaRPr sz="1800">
              <a:latin typeface="Tahoma"/>
              <a:ea typeface="Tahoma"/>
              <a:cs typeface="Tahoma"/>
              <a:sym typeface="Tahoma"/>
            </a:endParaRPr>
          </a:p>
          <a:p>
            <a:pPr indent="-342900" lvl="0" marL="457200" marR="4191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гнев</a:t>
            </a:r>
            <a:endParaRPr sz="1800">
              <a:latin typeface="Tahoma"/>
              <a:ea typeface="Tahoma"/>
              <a:cs typeface="Tahoma"/>
              <a:sym typeface="Tahoma"/>
            </a:endParaRPr>
          </a:p>
          <a:p>
            <a:pPr indent="-342900" lvl="0" marL="457200" marR="4191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страх</a:t>
            </a:r>
            <a:endParaRPr sz="1800">
              <a:latin typeface="Tahoma"/>
              <a:ea typeface="Tahoma"/>
              <a:cs typeface="Tahoma"/>
              <a:sym typeface="Tahoma"/>
            </a:endParaRPr>
          </a:p>
          <a:p>
            <a:pPr indent="0" lvl="0" marL="12700" marR="419100" rtl="0" algn="l">
              <a:lnSpc>
                <a:spcPct val="120000"/>
              </a:lnSpc>
              <a:spcBef>
                <a:spcPts val="0"/>
              </a:spcBef>
              <a:spcAft>
                <a:spcPts val="0"/>
              </a:spcAft>
              <a:buNone/>
            </a:pPr>
            <a:r>
              <a:t/>
            </a:r>
            <a:endParaRPr sz="1800"/>
          </a:p>
        </p:txBody>
      </p:sp>
      <p:sp>
        <p:nvSpPr>
          <p:cNvPr id="312" name="Google Shape;312;p18"/>
          <p:cNvSpPr txBox="1"/>
          <p:nvPr/>
        </p:nvSpPr>
        <p:spPr>
          <a:xfrm>
            <a:off x="5507971" y="1678925"/>
            <a:ext cx="2985900" cy="2004900"/>
          </a:xfrm>
          <a:prstGeom prst="rect">
            <a:avLst/>
          </a:prstGeom>
          <a:noFill/>
          <a:ln>
            <a:noFill/>
          </a:ln>
        </p:spPr>
        <p:txBody>
          <a:bodyPr anchorCtr="0" anchor="t" bIns="0" lIns="0" spcFirstLastPara="1" rIns="0" wrap="square" tIns="64775">
            <a:spAutoFit/>
          </a:bodyPr>
          <a:lstStyle/>
          <a:p>
            <a:pPr indent="-342900" lvl="0" marL="457200" marR="11430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отвращение</a:t>
            </a:r>
            <a:endParaRPr sz="1800">
              <a:latin typeface="Tahoma"/>
              <a:ea typeface="Tahoma"/>
              <a:cs typeface="Tahoma"/>
              <a:sym typeface="Tahoma"/>
            </a:endParaRPr>
          </a:p>
          <a:p>
            <a:pPr indent="-342900" lvl="0" marL="457200" marR="11430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презрение</a:t>
            </a:r>
            <a:endParaRPr sz="1800">
              <a:latin typeface="Tahoma"/>
              <a:ea typeface="Tahoma"/>
              <a:cs typeface="Tahoma"/>
              <a:sym typeface="Tahoma"/>
            </a:endParaRPr>
          </a:p>
          <a:p>
            <a:pPr indent="-342900" lvl="0" marL="457200" marR="11430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стыд</a:t>
            </a:r>
            <a:endParaRPr sz="1800">
              <a:latin typeface="Tahoma"/>
              <a:ea typeface="Tahoma"/>
              <a:cs typeface="Tahoma"/>
              <a:sym typeface="Tahoma"/>
            </a:endParaRPr>
          </a:p>
          <a:p>
            <a:pPr indent="-342900" lvl="0" marL="457200" marR="1143000" rtl="0" algn="l">
              <a:lnSpc>
                <a:spcPct val="120000"/>
              </a:lnSpc>
              <a:spcBef>
                <a:spcPts val="0"/>
              </a:spcBef>
              <a:spcAft>
                <a:spcPts val="0"/>
              </a:spcAft>
              <a:buSzPts val="1800"/>
              <a:buFont typeface="Tahoma"/>
              <a:buAutoNum type="arabicPeriod"/>
            </a:pPr>
            <a:r>
              <a:rPr lang="ru" sz="1800">
                <a:latin typeface="Tahoma"/>
                <a:ea typeface="Tahoma"/>
                <a:cs typeface="Tahoma"/>
                <a:sym typeface="Tahoma"/>
              </a:rPr>
              <a:t>вина</a:t>
            </a:r>
            <a:endParaRPr sz="1800">
              <a:latin typeface="Tahoma"/>
              <a:ea typeface="Tahoma"/>
              <a:cs typeface="Tahoma"/>
              <a:sym typeface="Tahoma"/>
            </a:endParaRPr>
          </a:p>
          <a:p>
            <a:pPr indent="0" lvl="0" marL="12700" marR="1143000" rtl="0" algn="l">
              <a:lnSpc>
                <a:spcPct val="120000"/>
              </a:lnSpc>
              <a:spcBef>
                <a:spcPts val="0"/>
              </a:spcBef>
              <a:spcAft>
                <a:spcPts val="0"/>
              </a:spcAft>
              <a:buClr>
                <a:schemeClr val="dk1"/>
              </a:buClr>
              <a:buSzPts val="1100"/>
              <a:buFont typeface="Arial"/>
              <a:buNone/>
            </a:pPr>
            <a:r>
              <a:t/>
            </a:r>
            <a:endParaRPr sz="1800"/>
          </a:p>
          <a:p>
            <a:pPr indent="0" lvl="0" marL="12700" marR="1143000" rtl="0" algn="l">
              <a:lnSpc>
                <a:spcPct val="120000"/>
              </a:lnSpc>
              <a:spcBef>
                <a:spcPts val="0"/>
              </a:spcBef>
              <a:spcAft>
                <a:spcPts val="0"/>
              </a:spcAft>
              <a:buNone/>
            </a:pPr>
            <a:r>
              <a:t/>
            </a:r>
            <a:endParaRPr sz="1800"/>
          </a:p>
        </p:txBody>
      </p:sp>
      <p:sp>
        <p:nvSpPr>
          <p:cNvPr id="313" name="Google Shape;313;p18"/>
          <p:cNvSpPr txBox="1"/>
          <p:nvPr/>
        </p:nvSpPr>
        <p:spPr>
          <a:xfrm>
            <a:off x="684275" y="733138"/>
            <a:ext cx="7488000" cy="655500"/>
          </a:xfrm>
          <a:prstGeom prst="rect">
            <a:avLst/>
          </a:prstGeom>
          <a:noFill/>
          <a:ln>
            <a:noFill/>
          </a:ln>
        </p:spPr>
        <p:txBody>
          <a:bodyPr anchorCtr="0" anchor="t" bIns="0" lIns="0" spcFirstLastPara="1" rIns="0" wrap="square" tIns="9050">
            <a:spAutoFit/>
          </a:bodyPr>
          <a:lstStyle/>
          <a:p>
            <a:pPr indent="0" lvl="0" marL="12700" marR="0" rtl="0" algn="l">
              <a:lnSpc>
                <a:spcPct val="100000"/>
              </a:lnSpc>
              <a:spcBef>
                <a:spcPts val="0"/>
              </a:spcBef>
              <a:spcAft>
                <a:spcPts val="0"/>
              </a:spcAft>
              <a:buNone/>
            </a:pPr>
            <a:r>
              <a:rPr lang="ru" sz="2100">
                <a:latin typeface="Tahoma"/>
                <a:ea typeface="Tahoma"/>
                <a:cs typeface="Tahoma"/>
                <a:sym typeface="Tahoma"/>
              </a:rPr>
              <a:t>Сильван Томкинс (1911-1991). Теория дифференциальных эмоций, 1962 год</a:t>
            </a:r>
            <a:endParaRPr sz="2100">
              <a:latin typeface="Tahoma"/>
              <a:ea typeface="Tahoma"/>
              <a:cs typeface="Tahoma"/>
              <a:sym typeface="Tahoma"/>
            </a:endParaRPr>
          </a:p>
        </p:txBody>
      </p:sp>
      <p:sp>
        <p:nvSpPr>
          <p:cNvPr id="314" name="Google Shape;314;p18"/>
          <p:cNvSpPr txBox="1"/>
          <p:nvPr/>
        </p:nvSpPr>
        <p:spPr>
          <a:xfrm>
            <a:off x="878825" y="3739103"/>
            <a:ext cx="7809600" cy="1325700"/>
          </a:xfrm>
          <a:prstGeom prst="rect">
            <a:avLst/>
          </a:prstGeom>
          <a:noFill/>
          <a:ln>
            <a:noFill/>
          </a:ln>
        </p:spPr>
        <p:txBody>
          <a:bodyPr anchorCtr="0" anchor="t" bIns="0" lIns="0" spcFirstLastPara="1" rIns="0" wrap="square" tIns="9525">
            <a:spAutoFit/>
          </a:bodyPr>
          <a:lstStyle/>
          <a:p>
            <a:pPr indent="0" lvl="0" marL="0" rtl="0" algn="l">
              <a:lnSpc>
                <a:spcPct val="150000"/>
              </a:lnSpc>
              <a:spcBef>
                <a:spcPts val="0"/>
              </a:spcBef>
              <a:spcAft>
                <a:spcPts val="0"/>
              </a:spcAft>
              <a:buClr>
                <a:schemeClr val="dk1"/>
              </a:buClr>
              <a:buSzPts val="1100"/>
              <a:buFont typeface="Arial"/>
              <a:buNone/>
            </a:pPr>
            <a:r>
              <a:rPr lang="ru" sz="1500">
                <a:solidFill>
                  <a:srgbClr val="333333"/>
                </a:solidFill>
                <a:latin typeface="Tahoma"/>
                <a:ea typeface="Tahoma"/>
                <a:cs typeface="Tahoma"/>
                <a:sym typeface="Tahoma"/>
              </a:rPr>
              <a:t>Программы аффекта: лежащие в основе нейромоторные программы эмоциональной экспрессии. "Жестко заложенные, запрограммированные, генетически передаваемые механизмы, которые существуют в каждом из нас". </a:t>
            </a:r>
            <a:endParaRPr sz="1500">
              <a:solidFill>
                <a:srgbClr val="333333"/>
              </a:solidFill>
              <a:latin typeface="Tahoma"/>
              <a:ea typeface="Tahoma"/>
              <a:cs typeface="Tahoma"/>
              <a:sym typeface="Tahoma"/>
            </a:endParaRPr>
          </a:p>
          <a:p>
            <a:pPr indent="0" lvl="0" marL="12700" marR="0" rtl="0" algn="l">
              <a:lnSpc>
                <a:spcPct val="100000"/>
              </a:lnSpc>
              <a:spcBef>
                <a:spcPts val="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8" name="Shape 318"/>
        <p:cNvGrpSpPr/>
        <p:nvPr/>
      </p:nvGrpSpPr>
      <p:grpSpPr>
        <a:xfrm>
          <a:off x="0" y="0"/>
          <a:ext cx="0" cy="0"/>
          <a:chOff x="0" y="0"/>
          <a:chExt cx="0" cy="0"/>
        </a:xfrm>
      </p:grpSpPr>
      <p:sp>
        <p:nvSpPr>
          <p:cNvPr id="319" name="Google Shape;319;p19"/>
          <p:cNvSpPr txBox="1"/>
          <p:nvPr>
            <p:ph type="title"/>
          </p:nvPr>
        </p:nvSpPr>
        <p:spPr>
          <a:xfrm>
            <a:off x="2142744" y="171068"/>
            <a:ext cx="4860600" cy="4251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a:latin typeface="Tahoma"/>
                <a:ea typeface="Tahoma"/>
                <a:cs typeface="Tahoma"/>
                <a:sym typeface="Tahoma"/>
              </a:rPr>
              <a:t>Теория базовых эмоций</a:t>
            </a:r>
            <a:endParaRPr>
              <a:latin typeface="Tahoma"/>
              <a:ea typeface="Tahoma"/>
              <a:cs typeface="Tahoma"/>
              <a:sym typeface="Tahoma"/>
            </a:endParaRPr>
          </a:p>
        </p:txBody>
      </p:sp>
      <p:sp>
        <p:nvSpPr>
          <p:cNvPr id="320" name="Google Shape;320;p19"/>
          <p:cNvSpPr txBox="1"/>
          <p:nvPr/>
        </p:nvSpPr>
        <p:spPr>
          <a:xfrm>
            <a:off x="-360874" y="4114175"/>
            <a:ext cx="4570500" cy="951600"/>
          </a:xfrm>
          <a:prstGeom prst="rect">
            <a:avLst/>
          </a:prstGeom>
          <a:noFill/>
          <a:ln>
            <a:noFill/>
          </a:ln>
        </p:spPr>
        <p:txBody>
          <a:bodyPr anchorCtr="0" anchor="t" bIns="0" lIns="0" spcFirstLastPara="1" rIns="0" wrap="square" tIns="9525">
            <a:spAutoFit/>
          </a:bodyPr>
          <a:lstStyle/>
          <a:p>
            <a:pPr indent="0" lvl="0" marL="0" marR="0" rtl="0" algn="ctr">
              <a:lnSpc>
                <a:spcPct val="120000"/>
              </a:lnSpc>
              <a:spcBef>
                <a:spcPts val="0"/>
              </a:spcBef>
              <a:spcAft>
                <a:spcPts val="0"/>
              </a:spcAft>
              <a:buSzPts val="1100"/>
              <a:buNone/>
            </a:pPr>
            <a:r>
              <a:rPr lang="ru" sz="1800">
                <a:latin typeface="Tahoma"/>
                <a:ea typeface="Tahoma"/>
                <a:cs typeface="Tahoma"/>
                <a:sym typeface="Tahoma"/>
              </a:rPr>
              <a:t>Пол Экман (1934) </a:t>
            </a:r>
            <a:endParaRPr sz="1800">
              <a:latin typeface="Tahoma"/>
              <a:ea typeface="Tahoma"/>
              <a:cs typeface="Tahoma"/>
              <a:sym typeface="Tahoma"/>
            </a:endParaRPr>
          </a:p>
          <a:p>
            <a:pPr indent="762000" lvl="0" marL="12700" marR="0" rtl="0" algn="l">
              <a:lnSpc>
                <a:spcPct val="120000"/>
              </a:lnSpc>
              <a:spcBef>
                <a:spcPts val="0"/>
              </a:spcBef>
              <a:spcAft>
                <a:spcPts val="0"/>
              </a:spcAft>
              <a:buClr>
                <a:schemeClr val="dk1"/>
              </a:buClr>
              <a:buSzPts val="1100"/>
              <a:buFont typeface="Arial"/>
              <a:buNone/>
            </a:pPr>
            <a:r>
              <a:t/>
            </a:r>
            <a:endParaRPr sz="1800">
              <a:latin typeface="Times New Roman"/>
              <a:ea typeface="Times New Roman"/>
              <a:cs typeface="Times New Roman"/>
              <a:sym typeface="Times New Roman"/>
            </a:endParaRPr>
          </a:p>
          <a:p>
            <a:pPr indent="762000" lvl="0" marL="12700" marR="0" rtl="0" algn="l">
              <a:lnSpc>
                <a:spcPct val="120000"/>
              </a:lnSpc>
              <a:spcBef>
                <a:spcPts val="0"/>
              </a:spcBef>
              <a:spcAft>
                <a:spcPts val="0"/>
              </a:spcAft>
              <a:buNone/>
            </a:pPr>
            <a:r>
              <a:t/>
            </a:r>
            <a:endParaRPr sz="1800">
              <a:latin typeface="Times New Roman"/>
              <a:ea typeface="Times New Roman"/>
              <a:cs typeface="Times New Roman"/>
              <a:sym typeface="Times New Roman"/>
            </a:endParaRPr>
          </a:p>
        </p:txBody>
      </p:sp>
      <p:sp>
        <p:nvSpPr>
          <p:cNvPr id="321" name="Google Shape;321;p19"/>
          <p:cNvSpPr txBox="1"/>
          <p:nvPr/>
        </p:nvSpPr>
        <p:spPr>
          <a:xfrm>
            <a:off x="3736925" y="882350"/>
            <a:ext cx="4726200" cy="2472000"/>
          </a:xfrm>
          <a:prstGeom prst="rect">
            <a:avLst/>
          </a:prstGeom>
          <a:noFill/>
          <a:ln>
            <a:noFill/>
          </a:ln>
        </p:spPr>
        <p:txBody>
          <a:bodyPr anchorCtr="0" anchor="t" bIns="0" lIns="0" spcFirstLastPara="1" rIns="0" wrap="square" tIns="9050">
            <a:spAutoFit/>
          </a:bodyPr>
          <a:lstStyle/>
          <a:p>
            <a:pPr indent="-355600" lvl="0" marL="457200" marR="723900" rtl="0" algn="just">
              <a:lnSpc>
                <a:spcPct val="120000"/>
              </a:lnSpc>
              <a:spcBef>
                <a:spcPts val="0"/>
              </a:spcBef>
              <a:spcAft>
                <a:spcPts val="0"/>
              </a:spcAft>
              <a:buSzPts val="2000"/>
              <a:buFont typeface="Tahoma"/>
              <a:buChar char="●"/>
            </a:pPr>
            <a:r>
              <a:rPr lang="ru" sz="2000">
                <a:latin typeface="Tahoma"/>
                <a:ea typeface="Tahoma"/>
                <a:cs typeface="Tahoma"/>
                <a:sym typeface="Tahoma"/>
              </a:rPr>
              <a:t>Запрограммированные выражения лица для основных эмоций.  Универсальны для всех культур.</a:t>
            </a:r>
            <a:endParaRPr sz="2000">
              <a:latin typeface="Tahoma"/>
              <a:ea typeface="Tahoma"/>
              <a:cs typeface="Tahoma"/>
              <a:sym typeface="Tahoma"/>
            </a:endParaRPr>
          </a:p>
          <a:p>
            <a:pPr indent="-355600" lvl="0" marL="457200" marR="0" rtl="0" algn="just">
              <a:lnSpc>
                <a:spcPct val="100000"/>
              </a:lnSpc>
              <a:spcBef>
                <a:spcPts val="0"/>
              </a:spcBef>
              <a:spcAft>
                <a:spcPts val="0"/>
              </a:spcAft>
              <a:buSzPts val="2000"/>
              <a:buFont typeface="Tahoma"/>
              <a:buChar char="●"/>
            </a:pPr>
            <a:r>
              <a:rPr lang="ru" sz="2000">
                <a:latin typeface="Tahoma"/>
                <a:ea typeface="Tahoma"/>
                <a:cs typeface="Tahoma"/>
                <a:sym typeface="Tahoma"/>
              </a:rPr>
              <a:t>FACS: Facial Action Coding System (Ekman &amp; Friesen, 1978)</a:t>
            </a:r>
            <a:endParaRPr sz="2000">
              <a:latin typeface="Tahoma"/>
              <a:ea typeface="Tahoma"/>
              <a:cs typeface="Tahoma"/>
              <a:sym typeface="Tahoma"/>
            </a:endParaRPr>
          </a:p>
        </p:txBody>
      </p:sp>
      <p:pic>
        <p:nvPicPr>
          <p:cNvPr id="322" name="Google Shape;322;p19"/>
          <p:cNvPicPr preferRelativeResize="0"/>
          <p:nvPr/>
        </p:nvPicPr>
        <p:blipFill>
          <a:blip r:embed="rId3">
            <a:alphaModFix/>
          </a:blip>
          <a:stretch>
            <a:fillRect/>
          </a:stretch>
        </p:blipFill>
        <p:spPr>
          <a:xfrm>
            <a:off x="899750" y="820424"/>
            <a:ext cx="2302125" cy="3069500"/>
          </a:xfrm>
          <a:prstGeom prst="rect">
            <a:avLst/>
          </a:prstGeom>
          <a:noFill/>
          <a:ln>
            <a:noFill/>
          </a:ln>
        </p:spPr>
      </p:pic>
      <p:pic>
        <p:nvPicPr>
          <p:cNvPr id="323" name="Google Shape;323;p19"/>
          <p:cNvPicPr preferRelativeResize="0"/>
          <p:nvPr/>
        </p:nvPicPr>
        <p:blipFill>
          <a:blip r:embed="rId4">
            <a:alphaModFix/>
          </a:blip>
          <a:stretch>
            <a:fillRect/>
          </a:stretch>
        </p:blipFill>
        <p:spPr>
          <a:xfrm>
            <a:off x="4803050" y="3354350"/>
            <a:ext cx="3033871" cy="1711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7" name="Shape 327"/>
        <p:cNvGrpSpPr/>
        <p:nvPr/>
      </p:nvGrpSpPr>
      <p:grpSpPr>
        <a:xfrm>
          <a:off x="0" y="0"/>
          <a:ext cx="0" cy="0"/>
          <a:chOff x="0" y="0"/>
          <a:chExt cx="0" cy="0"/>
        </a:xfrm>
      </p:grpSpPr>
      <p:sp>
        <p:nvSpPr>
          <p:cNvPr id="328" name="Google Shape;328;p20"/>
          <p:cNvSpPr txBox="1"/>
          <p:nvPr/>
        </p:nvSpPr>
        <p:spPr>
          <a:xfrm>
            <a:off x="1243775" y="963325"/>
            <a:ext cx="7143600" cy="5119800"/>
          </a:xfrm>
          <a:prstGeom prst="rect">
            <a:avLst/>
          </a:prstGeom>
          <a:noFill/>
          <a:ln>
            <a:noFill/>
          </a:ln>
        </p:spPr>
        <p:txBody>
          <a:bodyPr anchorCtr="0" anchor="t" bIns="0" lIns="0" spcFirstLastPara="1" rIns="0" wrap="square" tIns="9525">
            <a:spAutoFit/>
          </a:bodyPr>
          <a:lstStyle/>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задействовано 43 мышцы</a:t>
            </a:r>
            <a:endParaRPr sz="2200">
              <a:latin typeface="Tahoma"/>
              <a:ea typeface="Tahoma"/>
              <a:cs typeface="Tahoma"/>
              <a:sym typeface="Tahoma"/>
            </a:endParaRPr>
          </a:p>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крепятся к коже, а не к костям (двигают кожу, а не суставы)</a:t>
            </a:r>
            <a:endParaRPr sz="2200">
              <a:latin typeface="Tahoma"/>
              <a:ea typeface="Tahoma"/>
              <a:cs typeface="Tahoma"/>
              <a:sym typeface="Tahoma"/>
            </a:endParaRPr>
          </a:p>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мозг получает обратную связь от механорецепторов на коже, а не от проприоцепторов, как в других мышцах</a:t>
            </a:r>
            <a:endParaRPr sz="2200">
              <a:latin typeface="Tahoma"/>
              <a:ea typeface="Tahoma"/>
              <a:cs typeface="Tahoma"/>
              <a:sym typeface="Tahoma"/>
            </a:endParaRPr>
          </a:p>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более распределенные системы мозга (включая подкорковые области мозга, связанные с эмоциями) отвечают за генерацию выражения эмоций по сравнению с добровольными движениями конечностей</a:t>
            </a:r>
            <a:endParaRPr sz="2200">
              <a:latin typeface="Tahoma"/>
              <a:ea typeface="Tahoma"/>
              <a:cs typeface="Tahoma"/>
              <a:sym typeface="Tahoma"/>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34290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p:txBody>
      </p:sp>
      <p:sp>
        <p:nvSpPr>
          <p:cNvPr id="329" name="Google Shape;329;p20"/>
          <p:cNvSpPr txBox="1"/>
          <p:nvPr>
            <p:ph type="title"/>
          </p:nvPr>
        </p:nvSpPr>
        <p:spPr>
          <a:xfrm>
            <a:off x="1933376" y="445175"/>
            <a:ext cx="6095400" cy="3795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ru" sz="2400">
                <a:latin typeface="Tahoma"/>
                <a:ea typeface="Tahoma"/>
                <a:cs typeface="Tahoma"/>
                <a:sym typeface="Tahoma"/>
              </a:rPr>
              <a:t>Механизм эмоциональных экспрессий</a:t>
            </a:r>
            <a:endParaRPr sz="2400">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3" name="Shape 333"/>
        <p:cNvGrpSpPr/>
        <p:nvPr/>
      </p:nvGrpSpPr>
      <p:grpSpPr>
        <a:xfrm>
          <a:off x="0" y="0"/>
          <a:ext cx="0" cy="0"/>
          <a:chOff x="0" y="0"/>
          <a:chExt cx="0" cy="0"/>
        </a:xfrm>
      </p:grpSpPr>
      <p:sp>
        <p:nvSpPr>
          <p:cNvPr id="334" name="Google Shape;334;p21"/>
          <p:cNvSpPr txBox="1"/>
          <p:nvPr>
            <p:ph type="title"/>
          </p:nvPr>
        </p:nvSpPr>
        <p:spPr>
          <a:xfrm>
            <a:off x="1930145" y="38252"/>
            <a:ext cx="5299800" cy="820200"/>
          </a:xfrm>
          <a:prstGeom prst="rect">
            <a:avLst/>
          </a:prstGeom>
          <a:noFill/>
          <a:ln>
            <a:noFill/>
          </a:ln>
        </p:spPr>
        <p:txBody>
          <a:bodyPr anchorCtr="0" anchor="t" bIns="0" lIns="0" spcFirstLastPara="1" rIns="0" wrap="square" tIns="50950">
            <a:spAutoFit/>
          </a:bodyPr>
          <a:lstStyle/>
          <a:p>
            <a:pPr indent="-762000" lvl="0" marL="774700" marR="0" rtl="0" algn="l">
              <a:lnSpc>
                <a:spcPct val="108125"/>
              </a:lnSpc>
              <a:spcBef>
                <a:spcPts val="0"/>
              </a:spcBef>
              <a:spcAft>
                <a:spcPts val="0"/>
              </a:spcAft>
              <a:buNone/>
            </a:pPr>
            <a:r>
              <a:rPr lang="ru" sz="2400">
                <a:latin typeface="Tahoma"/>
                <a:ea typeface="Tahoma"/>
                <a:cs typeface="Tahoma"/>
                <a:sym typeface="Tahoma"/>
              </a:rPr>
              <a:t>FACS: Facial Action Coding System  (Ekman &amp; Friesen, 1978)</a:t>
            </a:r>
            <a:endParaRPr sz="2400">
              <a:latin typeface="Tahoma"/>
              <a:ea typeface="Tahoma"/>
              <a:cs typeface="Tahoma"/>
              <a:sym typeface="Tahoma"/>
            </a:endParaRPr>
          </a:p>
        </p:txBody>
      </p:sp>
      <p:sp>
        <p:nvSpPr>
          <p:cNvPr id="335" name="Google Shape;335;p21"/>
          <p:cNvSpPr/>
          <p:nvPr/>
        </p:nvSpPr>
        <p:spPr>
          <a:xfrm>
            <a:off x="2141982" y="1005839"/>
            <a:ext cx="4968600" cy="3801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9" name="Shape 339"/>
        <p:cNvGrpSpPr/>
        <p:nvPr/>
      </p:nvGrpSpPr>
      <p:grpSpPr>
        <a:xfrm>
          <a:off x="0" y="0"/>
          <a:ext cx="0" cy="0"/>
          <a:chOff x="0" y="0"/>
          <a:chExt cx="0" cy="0"/>
        </a:xfrm>
      </p:grpSpPr>
      <p:sp>
        <p:nvSpPr>
          <p:cNvPr id="340" name="Google Shape;340;p22"/>
          <p:cNvSpPr txBox="1"/>
          <p:nvPr/>
        </p:nvSpPr>
        <p:spPr>
          <a:xfrm>
            <a:off x="368300" y="1024125"/>
            <a:ext cx="7143600" cy="3426600"/>
          </a:xfrm>
          <a:prstGeom prst="rect">
            <a:avLst/>
          </a:prstGeom>
          <a:noFill/>
          <a:ln>
            <a:noFill/>
          </a:ln>
        </p:spPr>
        <p:txBody>
          <a:bodyPr anchorCtr="0" anchor="t" bIns="0" lIns="0" spcFirstLastPara="1" rIns="0" wrap="square" tIns="9525">
            <a:spAutoFit/>
          </a:bodyPr>
          <a:lstStyle/>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страх (fear)</a:t>
            </a:r>
            <a:endParaRPr sz="2200">
              <a:latin typeface="Tahoma"/>
              <a:ea typeface="Tahoma"/>
              <a:cs typeface="Tahoma"/>
              <a:sym typeface="Tahoma"/>
            </a:endParaRPr>
          </a:p>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удивление (surprise)</a:t>
            </a:r>
            <a:endParaRPr sz="2200">
              <a:latin typeface="Tahoma"/>
              <a:ea typeface="Tahoma"/>
              <a:cs typeface="Tahoma"/>
              <a:sym typeface="Tahoma"/>
            </a:endParaRPr>
          </a:p>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печаль (sadness)</a:t>
            </a:r>
            <a:endParaRPr sz="2200">
              <a:latin typeface="Tahoma"/>
              <a:ea typeface="Tahoma"/>
              <a:cs typeface="Tahoma"/>
              <a:sym typeface="Tahoma"/>
            </a:endParaRPr>
          </a:p>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гнев (anger)</a:t>
            </a:r>
            <a:endParaRPr sz="2200">
              <a:latin typeface="Tahoma"/>
              <a:ea typeface="Tahoma"/>
              <a:cs typeface="Tahoma"/>
              <a:sym typeface="Tahoma"/>
            </a:endParaRPr>
          </a:p>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радость (</a:t>
            </a:r>
            <a:r>
              <a:rPr lang="ru" sz="2200">
                <a:latin typeface="Tahoma"/>
                <a:ea typeface="Tahoma"/>
                <a:cs typeface="Tahoma"/>
                <a:sym typeface="Tahoma"/>
              </a:rPr>
              <a:t>happiness</a:t>
            </a:r>
            <a:r>
              <a:rPr lang="ru" sz="2200">
                <a:latin typeface="Tahoma"/>
                <a:ea typeface="Tahoma"/>
                <a:cs typeface="Tahoma"/>
                <a:sym typeface="Tahoma"/>
              </a:rPr>
              <a:t>)</a:t>
            </a:r>
            <a:endParaRPr sz="2200">
              <a:latin typeface="Tahoma"/>
              <a:ea typeface="Tahoma"/>
              <a:cs typeface="Tahoma"/>
              <a:sym typeface="Tahoma"/>
            </a:endParaRPr>
          </a:p>
          <a:p>
            <a:pPr indent="-368300" lvl="0" marL="457200" marR="0" rtl="0" algn="just">
              <a:lnSpc>
                <a:spcPct val="100000"/>
              </a:lnSpc>
              <a:spcBef>
                <a:spcPts val="0"/>
              </a:spcBef>
              <a:spcAft>
                <a:spcPts val="0"/>
              </a:spcAft>
              <a:buSzPts val="2200"/>
              <a:buFont typeface="Tahoma"/>
              <a:buChar char="●"/>
            </a:pPr>
            <a:r>
              <a:rPr lang="ru" sz="2200">
                <a:latin typeface="Tahoma"/>
                <a:ea typeface="Tahoma"/>
                <a:cs typeface="Tahoma"/>
                <a:sym typeface="Tahoma"/>
              </a:rPr>
              <a:t>презрение (disgust)</a:t>
            </a:r>
            <a:endParaRPr sz="2200">
              <a:latin typeface="Tahoma"/>
              <a:ea typeface="Tahoma"/>
              <a:cs typeface="Tahoma"/>
              <a:sym typeface="Tahoma"/>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a:p>
            <a:pPr indent="0" lvl="0" marL="342900" marR="0" rtl="0" algn="just">
              <a:lnSpc>
                <a:spcPct val="100000"/>
              </a:lnSpc>
              <a:spcBef>
                <a:spcPts val="0"/>
              </a:spcBef>
              <a:spcAft>
                <a:spcPts val="0"/>
              </a:spcAft>
              <a:buNone/>
            </a:pPr>
            <a:r>
              <a:t/>
            </a:r>
            <a:endParaRPr sz="1800">
              <a:latin typeface="Times New Roman"/>
              <a:ea typeface="Times New Roman"/>
              <a:cs typeface="Times New Roman"/>
              <a:sym typeface="Times New Roman"/>
            </a:endParaRPr>
          </a:p>
        </p:txBody>
      </p:sp>
      <p:sp>
        <p:nvSpPr>
          <p:cNvPr id="341" name="Google Shape;341;p22"/>
          <p:cNvSpPr txBox="1"/>
          <p:nvPr>
            <p:ph type="title"/>
          </p:nvPr>
        </p:nvSpPr>
        <p:spPr>
          <a:xfrm>
            <a:off x="1933376" y="445175"/>
            <a:ext cx="6095400" cy="379500"/>
          </a:xfrm>
          <a:prstGeom prst="rect">
            <a:avLst/>
          </a:prstGeom>
          <a:noFill/>
          <a:ln>
            <a:noFill/>
          </a:ln>
        </p:spPr>
        <p:txBody>
          <a:bodyPr anchorCtr="0" anchor="t" bIns="0" lIns="0" spcFirstLastPara="1" rIns="0" wrap="square" tIns="10000">
            <a:spAutoFit/>
          </a:bodyPr>
          <a:lstStyle/>
          <a:p>
            <a:pPr indent="0" lvl="0" marL="12700" rtl="0" algn="l">
              <a:lnSpc>
                <a:spcPct val="100000"/>
              </a:lnSpc>
              <a:spcBef>
                <a:spcPts val="0"/>
              </a:spcBef>
              <a:spcAft>
                <a:spcPts val="0"/>
              </a:spcAft>
              <a:buNone/>
            </a:pPr>
            <a:r>
              <a:rPr lang="ru" sz="2400">
                <a:latin typeface="Tahoma"/>
                <a:ea typeface="Tahoma"/>
                <a:cs typeface="Tahoma"/>
                <a:sym typeface="Tahoma"/>
              </a:rPr>
              <a:t>6 базовых эмоций</a:t>
            </a:r>
            <a:endParaRPr sz="2400">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5" name="Shape 345"/>
        <p:cNvGrpSpPr/>
        <p:nvPr/>
      </p:nvGrpSpPr>
      <p:grpSpPr>
        <a:xfrm>
          <a:off x="0" y="0"/>
          <a:ext cx="0" cy="0"/>
          <a:chOff x="0" y="0"/>
          <a:chExt cx="0" cy="0"/>
        </a:xfrm>
      </p:grpSpPr>
      <p:sp>
        <p:nvSpPr>
          <p:cNvPr id="346" name="Google Shape;346;p23"/>
          <p:cNvSpPr txBox="1"/>
          <p:nvPr>
            <p:ph type="title"/>
          </p:nvPr>
        </p:nvSpPr>
        <p:spPr>
          <a:xfrm>
            <a:off x="1301687" y="148018"/>
            <a:ext cx="6518100" cy="378900"/>
          </a:xfrm>
          <a:prstGeom prst="rect">
            <a:avLst/>
          </a:prstGeom>
          <a:noFill/>
          <a:ln>
            <a:noFill/>
          </a:ln>
        </p:spPr>
        <p:txBody>
          <a:bodyPr anchorCtr="0" anchor="t" bIns="0" lIns="0" spcFirstLastPara="1" rIns="0" wrap="square" tIns="9525">
            <a:spAutoFit/>
          </a:bodyPr>
          <a:lstStyle/>
          <a:p>
            <a:pPr indent="0" lvl="0" marL="12700" rtl="0" algn="l">
              <a:lnSpc>
                <a:spcPct val="100000"/>
              </a:lnSpc>
              <a:spcBef>
                <a:spcPts val="0"/>
              </a:spcBef>
              <a:spcAft>
                <a:spcPts val="0"/>
              </a:spcAft>
              <a:buNone/>
            </a:pPr>
            <a:r>
              <a:rPr lang="ru" sz="2400">
                <a:latin typeface="Tahoma"/>
                <a:ea typeface="Tahoma"/>
                <a:cs typeface="Tahoma"/>
                <a:sym typeface="Tahoma"/>
              </a:rPr>
              <a:t>Теория эмоций Экмана</a:t>
            </a:r>
            <a:endParaRPr sz="2400">
              <a:latin typeface="Tahoma"/>
              <a:ea typeface="Tahoma"/>
              <a:cs typeface="Tahoma"/>
              <a:sym typeface="Tahoma"/>
            </a:endParaRPr>
          </a:p>
        </p:txBody>
      </p:sp>
      <p:grpSp>
        <p:nvGrpSpPr>
          <p:cNvPr id="347" name="Google Shape;347;p23"/>
          <p:cNvGrpSpPr/>
          <p:nvPr/>
        </p:nvGrpSpPr>
        <p:grpSpPr>
          <a:xfrm>
            <a:off x="129016" y="786240"/>
            <a:ext cx="8864441" cy="4263866"/>
            <a:chOff x="172021" y="1048320"/>
            <a:chExt cx="11819255" cy="5685155"/>
          </a:xfrm>
        </p:grpSpPr>
        <p:sp>
          <p:nvSpPr>
            <p:cNvPr id="348" name="Google Shape;348;p23"/>
            <p:cNvSpPr/>
            <p:nvPr/>
          </p:nvSpPr>
          <p:spPr>
            <a:xfrm>
              <a:off x="176784" y="1053083"/>
              <a:ext cx="11809500" cy="559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sp>
          <p:nvSpPr>
            <p:cNvPr id="349" name="Google Shape;349;p23"/>
            <p:cNvSpPr/>
            <p:nvPr/>
          </p:nvSpPr>
          <p:spPr>
            <a:xfrm>
              <a:off x="172021" y="1048320"/>
              <a:ext cx="11819255" cy="5685155"/>
            </a:xfrm>
            <a:custGeom>
              <a:rect b="b" l="l" r="r" t="t"/>
              <a:pathLst>
                <a:path extrusionOk="0" h="5685155" w="11819255">
                  <a:moveTo>
                    <a:pt x="0" y="5684901"/>
                  </a:moveTo>
                  <a:lnTo>
                    <a:pt x="11819001" y="5684901"/>
                  </a:lnTo>
                  <a:lnTo>
                    <a:pt x="11819001" y="0"/>
                  </a:lnTo>
                  <a:lnTo>
                    <a:pt x="0" y="0"/>
                  </a:lnTo>
                  <a:lnTo>
                    <a:pt x="0" y="5684901"/>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p>
          </p:txBody>
        </p:sp>
      </p:gr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